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jpg"/>
  <Override PartName="/ppt/media/image10.jpg" ContentType="image/jpg"/>
  <Override PartName="/ppt/media/image11.jpg" ContentType="image/jpg"/>
  <Override PartName="/ppt/notesSlides/notesSlide3.xml" ContentType="application/vnd.openxmlformats-officedocument.presentationml.notesSlide+xml"/>
  <Override PartName="/ppt/media/image12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4.jpg" ContentType="image/jpg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notesMasterIdLst>
    <p:notesMasterId r:id="rId42"/>
  </p:notesMasterIdLst>
  <p:sldIdLst>
    <p:sldId id="1448943341" r:id="rId3"/>
    <p:sldId id="2377" r:id="rId4"/>
    <p:sldId id="4207" r:id="rId5"/>
    <p:sldId id="4197" r:id="rId6"/>
    <p:sldId id="259" r:id="rId7"/>
    <p:sldId id="260" r:id="rId8"/>
    <p:sldId id="4198" r:id="rId9"/>
    <p:sldId id="4199" r:id="rId10"/>
    <p:sldId id="261" r:id="rId11"/>
    <p:sldId id="262" r:id="rId12"/>
    <p:sldId id="263" r:id="rId13"/>
    <p:sldId id="1448943342" r:id="rId14"/>
    <p:sldId id="264" r:id="rId15"/>
    <p:sldId id="4201" r:id="rId16"/>
    <p:sldId id="4209" r:id="rId17"/>
    <p:sldId id="4210" r:id="rId18"/>
    <p:sldId id="4211" r:id="rId19"/>
    <p:sldId id="4212" r:id="rId20"/>
    <p:sldId id="397" r:id="rId21"/>
    <p:sldId id="389" r:id="rId22"/>
    <p:sldId id="402" r:id="rId23"/>
    <p:sldId id="407" r:id="rId24"/>
    <p:sldId id="406" r:id="rId25"/>
    <p:sldId id="392" r:id="rId26"/>
    <p:sldId id="411" r:id="rId27"/>
    <p:sldId id="393" r:id="rId28"/>
    <p:sldId id="412" r:id="rId29"/>
    <p:sldId id="423" r:id="rId30"/>
    <p:sldId id="351" r:id="rId31"/>
    <p:sldId id="277" r:id="rId32"/>
    <p:sldId id="413" r:id="rId33"/>
    <p:sldId id="265" r:id="rId34"/>
    <p:sldId id="4196" r:id="rId35"/>
    <p:sldId id="395" r:id="rId36"/>
    <p:sldId id="4205" r:id="rId37"/>
    <p:sldId id="4202" r:id="rId38"/>
    <p:sldId id="4203" r:id="rId39"/>
    <p:sldId id="4204" r:id="rId40"/>
    <p:sldId id="42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B277"/>
    <a:srgbClr val="106FBB"/>
    <a:srgbClr val="FD0802"/>
    <a:srgbClr val="941651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C83435-6206-41F8-B8E3-A77BEE4FABA8}" v="12" dt="2024-06-05T18:53:58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7"/>
    <p:restoredTop sz="96327"/>
  </p:normalViewPr>
  <p:slideViewPr>
    <p:cSldViewPr snapToGrid="0" snapToObjects="1">
      <p:cViewPr varScale="1">
        <p:scale>
          <a:sx n="151" d="100"/>
          <a:sy n="151" d="100"/>
        </p:scale>
        <p:origin x="208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 Nguyen" clId="Web-{82C83435-6206-41F8-B8E3-A77BEE4FABA8}"/>
    <pc:docChg chg="addSld delSld modSld">
      <pc:chgData name="Son Nguyen" userId="" providerId="" clId="Web-{82C83435-6206-41F8-B8E3-A77BEE4FABA8}" dt="2024-06-05T18:53:58.727" v="10" actId="20577"/>
      <pc:docMkLst>
        <pc:docMk/>
      </pc:docMkLst>
      <pc:sldChg chg="del">
        <pc:chgData name="Son Nguyen" userId="" providerId="" clId="Web-{82C83435-6206-41F8-B8E3-A77BEE4FABA8}" dt="2024-06-05T18:47:50.168" v="9"/>
        <pc:sldMkLst>
          <pc:docMk/>
          <pc:sldMk cId="266779616" sldId="2376"/>
        </pc:sldMkLst>
      </pc:sldChg>
      <pc:sldChg chg="modSp add">
        <pc:chgData name="Son Nguyen" userId="" providerId="" clId="Web-{82C83435-6206-41F8-B8E3-A77BEE4FABA8}" dt="2024-06-05T18:53:58.727" v="10" actId="20577"/>
        <pc:sldMkLst>
          <pc:docMk/>
          <pc:sldMk cId="1395503414" sldId="1448943341"/>
        </pc:sldMkLst>
        <pc:spChg chg="mod">
          <ac:chgData name="Son Nguyen" userId="" providerId="" clId="Web-{82C83435-6206-41F8-B8E3-A77BEE4FABA8}" dt="2024-06-05T18:53:58.727" v="10" actId="20577"/>
          <ac:spMkLst>
            <pc:docMk/>
            <pc:sldMk cId="1395503414" sldId="1448943341"/>
            <ac:spMk id="2" creationId="{84E3DD04-E1E5-66F7-9CC2-E30683EA76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A584C-8D25-6346-8E4B-0FED3B32B37B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9083-4CCA-BA46-9F2A-33AC8B9D4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2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Cells got raptured and lost a lot of the mRNA, but the mitochondrial genes are protected (0.1, 10000)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6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09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EBCDE-425B-5E49-8B30-D8140DD45CA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4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SFTPA1 in AT2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0A28F-9276-2248-AE21-479D81FBFB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19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38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carry our normalization within each single cell. The total gene expression within a cell is the sum of the expression levels of all genes in the cell, and due to technical reasons, the total gene expression across individual cells often varies a lot. This is a confounding factor in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8B1B5-C28F-F642-813D-B6EC371129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47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46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3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9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3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Filtering both ends.</a:t>
            </a:r>
            <a:br>
              <a:rPr lang="en-US" dirty="0"/>
            </a:br>
            <a:r>
              <a:rPr lang="en-US" b="1" dirty="0"/>
              <a:t>Lower</a:t>
            </a:r>
            <a:r>
              <a:rPr lang="en-US" dirty="0"/>
              <a:t>:  Failed libraries?</a:t>
            </a:r>
            <a:br>
              <a:rPr lang="en-US" dirty="0"/>
            </a:br>
            <a:r>
              <a:rPr lang="en-US" b="1" dirty="0"/>
              <a:t>Higher</a:t>
            </a:r>
            <a:r>
              <a:rPr lang="en-US" dirty="0"/>
              <a:t>: Doublets?</a:t>
            </a:r>
          </a:p>
          <a:p>
            <a:endParaRPr lang="en-US" dirty="0"/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Outlier cells are not just measured by complexity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Reads Mapping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Mitochondrial Reads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•Presence of marker genes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•Intergenic/ </a:t>
            </a:r>
            <a:r>
              <a:rPr lang="en-US" dirty="0" err="1">
                <a:solidFill>
                  <a:srgbClr val="000000"/>
                </a:solidFill>
              </a:rPr>
              <a:t>exonic</a:t>
            </a:r>
            <a:r>
              <a:rPr lang="en-US" dirty="0">
                <a:solidFill>
                  <a:srgbClr val="000000"/>
                </a:solidFill>
              </a:rPr>
              <a:t> rate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•5' or 3' bias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•other metadata …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•Useful Tools</a:t>
            </a:r>
          </a:p>
          <a:p>
            <a:pPr>
              <a:spcBef>
                <a:spcPts val="600"/>
              </a:spcBef>
              <a:buClr>
                <a:srgbClr val="000000"/>
              </a:buClr>
              <a:buChar char="-"/>
            </a:pPr>
            <a:r>
              <a:rPr lang="en-US" dirty="0">
                <a:solidFill>
                  <a:srgbClr val="000000"/>
                </a:solidFill>
              </a:rPr>
              <a:t>Picard Tools and </a:t>
            </a:r>
            <a:r>
              <a:rPr lang="en-US" dirty="0" err="1">
                <a:solidFill>
                  <a:srgbClr val="000000"/>
                </a:solidFill>
              </a:rPr>
              <a:t>RNASeQC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8CD21D-46FA-204E-9DED-B89BC2F8B167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7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B259-BF08-7F4D-A90D-DEA83DBC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3946C-AD05-F24F-8791-DB18EF47F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E032-0F38-9E4A-80F3-DA2CB073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0790-C445-F647-951F-FEA9B127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CD865-A0CC-5741-975E-35308FEB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3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CF3A-0222-184F-A3D7-D584DE06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00016-CE17-9F42-8270-67DFB6C0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B5932-CB74-AA40-AD2B-2656F8F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D1A2-169E-014F-AFED-E848A9C1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610E7-0BB7-5343-B872-B6D0FC96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E5D36-3885-DC45-8A6C-E1B1EE9C1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C169F-BDBA-1040-BB4A-1CC26EBA3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890E-8E0D-BB46-8DB5-7F8F729B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ABA60-781B-A346-9B39-7CD117FE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BE6A-10CA-DE41-9AD3-707D92E2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90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-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ergence_ppt.jpg">
            <a:extLst>
              <a:ext uri="{FF2B5EF4-FFF2-40B4-BE49-F238E27FC236}">
                <a16:creationId xmlns:a16="http://schemas.microsoft.com/office/drawing/2014/main" id="{F0D90039-C45B-3C5E-A7A8-427EB9FED5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08595D-2645-DEA1-5491-D66EFA9F871B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9448800" cy="109728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>
                <a:solidFill>
                  <a:schemeClr val="bg1"/>
                </a:solidFill>
                <a:ea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75" y="1756789"/>
            <a:ext cx="10972800" cy="458189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ea typeface="Calibri"/>
              </a:defRPr>
            </a:lvl1pPr>
            <a:lvl2pPr>
              <a:defRPr>
                <a:ea typeface="Calibri"/>
              </a:defRPr>
            </a:lvl2pPr>
            <a:lvl3pPr>
              <a:defRPr>
                <a:ea typeface="Calibri"/>
              </a:defRPr>
            </a:lvl3pPr>
            <a:lvl4pPr>
              <a:defRPr>
                <a:ea typeface="Calibri"/>
              </a:defRPr>
            </a:lvl4pPr>
            <a:lvl5pPr>
              <a:defRPr>
                <a:ea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35760" y="6402711"/>
            <a:ext cx="2540000" cy="3276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9BF3-07C0-CA49-99B3-BBC8059327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+mn-ea"/>
                <a:cs typeface="Calibri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charset="0"/>
              <a:ea typeface="+mn-ea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90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1144" y="398779"/>
            <a:ext cx="503428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819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D8B10AE0-1949-C587-6929-4D09D78C2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505E4-AA43-A1A6-EE29-E57A22FD774E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4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354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818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600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D5B57FC4-060C-54C4-4496-EEAD008F1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D99906-65FC-A9C4-EED8-C91302FB9092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F368B-E7F9-3E47-8C1C-F0DAEC06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60DB-8641-1E4E-9169-F4A79A8B5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4DBFA-EE6B-8C4A-ACC8-D01C37B2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CFBF6-A61F-844B-93B1-7FF95327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C43A-7D84-6E45-9A56-4D661682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8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4023-1CC8-514A-A767-7FD0898B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4E976-882F-7940-B645-0449BB17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08AF-5E66-E445-BDB4-766749A0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6544-C39C-3C4F-B6BE-EE733F09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0FB74-4E1E-8041-A8B4-DC8C16F8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9BA5-B581-474C-AED0-25B39CFD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0842-3053-E44D-9398-29C1ABD8A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BF502-3556-A84E-95C9-345F66DE1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A2405-0755-4A4B-A842-E6736474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4E533-7123-1449-BD7D-716FB49D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4CE36-F8D3-C14B-A2A6-4FE3E249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2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1570-9ED5-ED4B-AFFD-7B3F6938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8DB0-3268-9243-8434-32C61A684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41D8C-1FB8-304D-BECD-A328295B2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8411A-7916-9D49-A25D-7D0B263CC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FE0AB-5889-6948-B72A-613CE0B61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F2322D-4F0E-B04D-B917-C5E84E3D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470F7-B980-1E46-B506-644E3AEE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E3090-CC4A-DF4C-92DF-374F2061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mergence_ppt.jpg">
            <a:extLst>
              <a:ext uri="{FF2B5EF4-FFF2-40B4-BE49-F238E27FC236}">
                <a16:creationId xmlns:a16="http://schemas.microsoft.com/office/drawing/2014/main" id="{7EA3E022-7F10-ED82-E77B-C3490F1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7E89FB-49FD-223F-7061-CFC524AF5E77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31750-9D0A-734D-83AB-AA0E9284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7006E-E022-C94A-B0D1-6B6FF070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718EA-4B19-3A49-AF0F-8AE4D8AE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ECA78-9AC2-8947-B33B-4BF3F85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ergence_ppt.jpg">
            <a:extLst>
              <a:ext uri="{FF2B5EF4-FFF2-40B4-BE49-F238E27FC236}">
                <a16:creationId xmlns:a16="http://schemas.microsoft.com/office/drawing/2014/main" id="{8B2BBA66-FDCB-75DF-9CC7-D6421E390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9F3B-69B8-6183-FCE1-D4F303818211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6A938C-70B0-B54F-8A04-F89A5FC8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24478-2D5E-9341-8061-851265FA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8B7FA-1395-5844-A739-6985F4C8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5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2E44-A19C-3F41-9D32-66420ED6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4782-823B-5042-87A4-6D1CA8B0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E1B6-7464-6941-9001-DD9409B5F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C4812-9DC3-A940-B49D-326A04E2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3AF2D-4D0D-C947-8A84-B8051F8F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34BF8-7AAF-EB42-963A-91FD116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D63C-3126-4B45-BA79-A0CADEBA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F5664-85CD-E540-82E1-485D186C2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0B90C-8187-A246-82BF-6D3A83DF5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DA18-8988-9443-9D52-EB4E0266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8F817-A37C-6C4B-BFA3-F1ADEFBE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EB5F-ACC9-9946-A8B4-15E3CCD1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0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256DB-0D99-054A-B297-6FD1F4BB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0635-3DF1-F04C-9D3A-18344DE86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ABC78-2C89-2D41-A220-4E2AB6C89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DB57E-E242-DE49-9072-9A1FBE1B681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E5477-520A-B74D-A7C3-CA8BE8EEA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F2569-265B-B94F-8805-F66A11933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1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09514070-196C-1DCA-855E-FF01918B01A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4C9152-9DFF-AFE1-53DC-B709A012C41C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1059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2412" y="1412748"/>
            <a:ext cx="10510520" cy="138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99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tiff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tiff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tif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tiff"/><Relationship Id="rId4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jalab.org/seurat/essential_commands.html" TargetMode="External"/><Relationship Id="rId2" Type="http://schemas.openxmlformats.org/officeDocument/2006/relationships/hyperlink" Target="https://github.com/satijalab/seurat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canpy.readthedocs.io/en/stable/tutorials/basics/clustering.html" TargetMode="External"/><Relationship Id="rId2" Type="http://schemas.openxmlformats.org/officeDocument/2006/relationships/hyperlink" Target="https://satijalab.org/seurat/articles/pbmc3k_tutoria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canpy.readthedocs.io/en/stable/" TargetMode="External"/><Relationship Id="rId5" Type="http://schemas.openxmlformats.org/officeDocument/2006/relationships/hyperlink" Target="https://scverse.org/" TargetMode="External"/><Relationship Id="rId4" Type="http://schemas.openxmlformats.org/officeDocument/2006/relationships/hyperlink" Target="https://satijalab.org/seura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9079A6-53AB-7B63-37CD-016B70B8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856" y="5862433"/>
            <a:ext cx="2693225" cy="8338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24-28, 2024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Bangkok, Thailand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88" y="1544070"/>
            <a:ext cx="10972800" cy="2166763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2000" b="1" kern="100" dirty="0">
                <a:solidFill>
                  <a:srgbClr val="020056"/>
                </a:solidFill>
                <a:effectLst/>
                <a:latin typeface="Calibri"/>
                <a:ea typeface="Aptos" panose="020B0004020202020204" pitchFamily="34" charset="0"/>
                <a:cs typeface="Calibri"/>
              </a:rPr>
              <a:t>2024 HCA Single-Cell Omics in-person Computational and Experimental Design Workshop</a:t>
            </a: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36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3600" b="1" kern="100" dirty="0">
                <a:solidFill>
                  <a:srgbClr val="020056"/>
                </a:solidFill>
                <a:latin typeface="Calibri"/>
                <a:ea typeface="Aptos" panose="020B0004020202020204" pitchFamily="34" charset="0"/>
                <a:cs typeface="Calibri"/>
              </a:rPr>
              <a:t>Pre-processing and Quality Control</a:t>
            </a:r>
            <a:endParaRPr lang="en-US" sz="3600" kern="100" dirty="0">
              <a:solidFill>
                <a:srgbClr val="020056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779C-AD0F-5A1D-02E3-8EA92BA07C2D}"/>
              </a:ext>
            </a:extLst>
          </p:cNvPr>
          <p:cNvSpPr/>
          <p:nvPr/>
        </p:nvSpPr>
        <p:spPr>
          <a:xfrm>
            <a:off x="0" y="6005689"/>
            <a:ext cx="2334126" cy="733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C7554-0BDF-18B2-B585-C88AD9CA18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88" y="4472857"/>
            <a:ext cx="3790695" cy="938678"/>
          </a:xfrm>
          <a:prstGeom prst="rect">
            <a:avLst/>
          </a:prstGeom>
        </p:spPr>
      </p:pic>
      <p:pic>
        <p:nvPicPr>
          <p:cNvPr id="11" name="Picture 10" descr="A logo for human cell atlas&#10;&#10;Description automatically generated">
            <a:extLst>
              <a:ext uri="{FF2B5EF4-FFF2-40B4-BE49-F238E27FC236}">
                <a16:creationId xmlns:a16="http://schemas.microsoft.com/office/drawing/2014/main" id="{B0E3CD04-B8C7-765E-DDE5-9FC0582B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699" y="3755989"/>
            <a:ext cx="3070114" cy="237081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8394F4-DBE3-9D11-4B76-D11A59A3A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6" b="34525"/>
          <a:stretch/>
        </p:blipFill>
        <p:spPr bwMode="auto">
          <a:xfrm>
            <a:off x="4131887" y="4233332"/>
            <a:ext cx="4709826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5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11353" y="1671828"/>
            <a:ext cx="913257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0665" marR="5080" lvl="0" indent="-227965" defTabSz="914400" eaLnBrk="1" fontAlgn="auto" latinLnBrk="0" hangingPunct="1">
              <a:lnSpc>
                <a:spcPts val="221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choice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aligner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often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personal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preference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also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dependent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computational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resources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available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you.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8513" y="6568177"/>
            <a:ext cx="3876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https://</a:t>
            </a:r>
            <a:r>
              <a:rPr kumimoji="0" sz="1800" b="0" i="1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hbctraining.github.io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1353" y="2434230"/>
            <a:ext cx="6989610" cy="3509370"/>
            <a:chOff x="5815308" y="2691405"/>
            <a:chExt cx="6009640" cy="30086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6568" y="2806698"/>
              <a:ext cx="5788137" cy="28931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15308" y="2691405"/>
              <a:ext cx="421005" cy="420370"/>
            </a:xfrm>
            <a:custGeom>
              <a:avLst/>
              <a:gdLst/>
              <a:ahLst/>
              <a:cxnLst/>
              <a:rect l="l" t="t" r="r" b="b"/>
              <a:pathLst>
                <a:path w="421004" h="420369">
                  <a:moveTo>
                    <a:pt x="420391" y="0"/>
                  </a:moveTo>
                  <a:lnTo>
                    <a:pt x="0" y="0"/>
                  </a:lnTo>
                  <a:lnTo>
                    <a:pt x="0" y="420094"/>
                  </a:lnTo>
                  <a:lnTo>
                    <a:pt x="420391" y="420094"/>
                  </a:lnTo>
                  <a:lnTo>
                    <a:pt x="420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Todays talk">
            <a:extLst>
              <a:ext uri="{FF2B5EF4-FFF2-40B4-BE49-F238E27FC236}">
                <a16:creationId xmlns:a16="http://schemas.microsoft.com/office/drawing/2014/main" id="{B8A53CE1-4B0F-6C36-CBD6-7EA22FA570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2: Alignment to reference genome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2902" y="3180306"/>
            <a:ext cx="7772400" cy="3061970"/>
            <a:chOff x="1752902" y="3180306"/>
            <a:chExt cx="7772400" cy="306197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4917" y="3180306"/>
              <a:ext cx="6981197" cy="27193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2902" y="4974594"/>
              <a:ext cx="7772400" cy="126746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11353" y="1568196"/>
            <a:ext cx="9914255" cy="110744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10X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Cellranger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uses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STAR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aligner.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0665" marR="5080" lvl="0" indent="-227965" defTabSz="914400" eaLnBrk="1" fontAlgn="auto" latinLnBrk="0" hangingPunct="1">
              <a:lnSpc>
                <a:spcPts val="209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Because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widespread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splicing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animal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genomes,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alignment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against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genome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should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done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splice-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aware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aligner.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47B06C80-8FCE-4DD2-1C1D-55C32B91DA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2: Alignment to reference genome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C655A90-F799-8AF8-9D01-4B975CDA3C78}"/>
              </a:ext>
            </a:extLst>
          </p:cNvPr>
          <p:cNvSpPr txBox="1"/>
          <p:nvPr/>
        </p:nvSpPr>
        <p:spPr>
          <a:xfrm>
            <a:off x="8258513" y="6568177"/>
            <a:ext cx="3876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https://</a:t>
            </a:r>
            <a:r>
              <a:rPr kumimoji="0" sz="1800" b="0" i="1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hbctraining.github.io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493" y="1031868"/>
            <a:ext cx="9914255" cy="1271502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lang="en-US" sz="20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 genomes can be customized to also detect “non-host” transcripts</a:t>
            </a:r>
          </a:p>
          <a:p>
            <a:pPr marL="697865" lvl="1" indent="-227965">
              <a:spcBef>
                <a:spcPts val="915"/>
              </a:spcBef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lang="en-US" sz="2000" kern="0" spc="85" dirty="0">
                <a:solidFill>
                  <a:sysClr val="windowText" lastClr="000000"/>
                </a:solidFill>
                <a:latin typeface="Avenir Book" panose="02000503020000020003" pitchFamily="2" charset="0"/>
                <a:cs typeface="Trebuchet MS"/>
              </a:rPr>
              <a:t>Virus: poly-adenylated virus (e.g. HIV-1, Ebola, SARS-CoV2)</a:t>
            </a:r>
          </a:p>
          <a:p>
            <a:pPr marL="697865" lvl="1" indent="-227965">
              <a:spcBef>
                <a:spcPts val="915"/>
              </a:spcBef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lang="en-US" sz="20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Artificial constructs: CAR, GFP, etc.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47B06C80-8FCE-4DD2-1C1D-55C32B91DA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2: Alignment to reference genome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C655A90-F799-8AF8-9D01-4B975CDA3C78}"/>
              </a:ext>
            </a:extLst>
          </p:cNvPr>
          <p:cNvSpPr txBox="1"/>
          <p:nvPr/>
        </p:nvSpPr>
        <p:spPr>
          <a:xfrm>
            <a:off x="8258513" y="6568177"/>
            <a:ext cx="3876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97658-24E6-571A-1738-305751F20380}"/>
              </a:ext>
            </a:extLst>
          </p:cNvPr>
          <p:cNvSpPr txBox="1"/>
          <p:nvPr/>
        </p:nvSpPr>
        <p:spPr>
          <a:xfrm>
            <a:off x="516175" y="2368600"/>
            <a:ext cx="6199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schemeClr val="tx2"/>
                </a:solidFill>
              </a:rPr>
              <a:t>Simple approach:</a:t>
            </a:r>
            <a:r>
              <a:rPr lang="en-US" sz="2000" dirty="0">
                <a:solidFill>
                  <a:schemeClr val="tx2"/>
                </a:solidFill>
              </a:rPr>
              <a:t> just adding the lentivirus as a single .</a:t>
            </a:r>
            <a:r>
              <a:rPr lang="en-US" sz="2000" dirty="0" err="1">
                <a:solidFill>
                  <a:schemeClr val="tx2"/>
                </a:solidFill>
              </a:rPr>
              <a:t>fasta</a:t>
            </a:r>
            <a:r>
              <a:rPr lang="en-US" sz="2000" dirty="0">
                <a:solidFill>
                  <a:schemeClr val="tx2"/>
                </a:solidFill>
              </a:rPr>
              <a:t> and full .</a:t>
            </a:r>
            <a:r>
              <a:rPr lang="en-US" sz="2000" dirty="0" err="1">
                <a:solidFill>
                  <a:schemeClr val="tx2"/>
                </a:solidFill>
              </a:rPr>
              <a:t>gtf</a:t>
            </a:r>
            <a:r>
              <a:rPr lang="en-US" sz="2000" dirty="0">
                <a:solidFill>
                  <a:schemeClr val="tx2"/>
                </a:solidFill>
              </a:rPr>
              <a:t>, gives binary + virus or - virus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99089-F821-2CAA-181A-1B761774F6EC}"/>
              </a:ext>
            </a:extLst>
          </p:cNvPr>
          <p:cNvSpPr txBox="1"/>
          <p:nvPr/>
        </p:nvSpPr>
        <p:spPr>
          <a:xfrm>
            <a:off x="6888114" y="2350177"/>
            <a:ext cx="4873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schemeClr val="tx2"/>
                </a:solidFill>
              </a:rPr>
              <a:t>Complex approach: </a:t>
            </a:r>
            <a:r>
              <a:rPr lang="en-US" sz="2000" dirty="0">
                <a:solidFill>
                  <a:schemeClr val="tx2"/>
                </a:solidFill>
              </a:rPr>
              <a:t>annotating splice sites to understand HIV-1 life cycle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19B1CB-F734-1321-A015-5FA430F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1" y="5161249"/>
            <a:ext cx="5914490" cy="181799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88B1F4EE-48A6-C3C9-29C1-DE73B96165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777"/>
          <a:stretch/>
        </p:blipFill>
        <p:spPr>
          <a:xfrm>
            <a:off x="7623814" y="3076486"/>
            <a:ext cx="3796227" cy="906916"/>
          </a:xfrm>
          <a:prstGeom prst="rect">
            <a:avLst/>
          </a:prstGeom>
          <a:noFill/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9A61B6A3-9BA0-3CF1-6683-04EC0D2D4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97" b="-1523"/>
          <a:stretch/>
        </p:blipFill>
        <p:spPr>
          <a:xfrm>
            <a:off x="7913056" y="4050506"/>
            <a:ext cx="3094033" cy="264167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22B1D2-BD56-CD3B-8AD6-063E3BEEC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75" y="3200400"/>
            <a:ext cx="5914506" cy="18608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7DEEEB-123C-1F7F-EE41-D56BB84A805D}"/>
              </a:ext>
            </a:extLst>
          </p:cNvPr>
          <p:cNvCxnSpPr/>
          <p:nvPr/>
        </p:nvCxnSpPr>
        <p:spPr>
          <a:xfrm>
            <a:off x="6579744" y="2462959"/>
            <a:ext cx="0" cy="3625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57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1053" y="1097820"/>
            <a:ext cx="9866630" cy="115781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marR="22860" lvl="0" indent="-227965" defTabSz="914400" eaLnBrk="1" fontAlgn="auto" latinLnBrk="0" hangingPunct="1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have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confidently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mapped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transcriptome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assigned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their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demultiplexing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number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unique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RNA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molecules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corresponding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within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counted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UMI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deduplication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C3BC657-0433-8A47-AAD6-92306A18AF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3: Counting reads</a:t>
            </a:r>
          </a:p>
        </p:txBody>
      </p:sp>
      <p:grpSp>
        <p:nvGrpSpPr>
          <p:cNvPr id="6" name="Google Shape;331;p16">
            <a:extLst>
              <a:ext uri="{FF2B5EF4-FFF2-40B4-BE49-F238E27FC236}">
                <a16:creationId xmlns:a16="http://schemas.microsoft.com/office/drawing/2014/main" id="{1D81C987-7D67-3A77-3539-20CCBB2633BB}"/>
              </a:ext>
            </a:extLst>
          </p:cNvPr>
          <p:cNvGrpSpPr/>
          <p:nvPr/>
        </p:nvGrpSpPr>
        <p:grpSpPr>
          <a:xfrm>
            <a:off x="103417" y="2377044"/>
            <a:ext cx="4776883" cy="4302746"/>
            <a:chOff x="528630" y="0"/>
            <a:chExt cx="5751045" cy="5180215"/>
          </a:xfrm>
        </p:grpSpPr>
        <p:pic>
          <p:nvPicPr>
            <p:cNvPr id="7" name="Google Shape;332;p16" descr="Image">
              <a:extLst>
                <a:ext uri="{FF2B5EF4-FFF2-40B4-BE49-F238E27FC236}">
                  <a16:creationId xmlns:a16="http://schemas.microsoft.com/office/drawing/2014/main" id="{01768039-E8B1-73D8-2F25-41D6BF55143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9259"/>
            <a:stretch/>
          </p:blipFill>
          <p:spPr>
            <a:xfrm>
              <a:off x="528630" y="0"/>
              <a:ext cx="5181053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333;p16">
              <a:extLst>
                <a:ext uri="{FF2B5EF4-FFF2-40B4-BE49-F238E27FC236}">
                  <a16:creationId xmlns:a16="http://schemas.microsoft.com/office/drawing/2014/main" id="{F92D7FB1-42FE-162E-17E6-47F7A85533A1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EF1EB4A4-D841-7974-309C-00A8851DFF04}"/>
              </a:ext>
            </a:extLst>
          </p:cNvPr>
          <p:cNvSpPr/>
          <p:nvPr/>
        </p:nvSpPr>
        <p:spPr>
          <a:xfrm>
            <a:off x="3484702" y="4535692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oogle Shape;389;p20" descr="Image">
            <a:extLst>
              <a:ext uri="{FF2B5EF4-FFF2-40B4-BE49-F238E27FC236}">
                <a16:creationId xmlns:a16="http://schemas.microsoft.com/office/drawing/2014/main" id="{AE4B4086-176B-647F-ED3C-21C99E773F6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9645" t="18718" r="3476" b="77287"/>
          <a:stretch/>
        </p:blipFill>
        <p:spPr>
          <a:xfrm>
            <a:off x="4438047" y="3181718"/>
            <a:ext cx="3909381" cy="16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92;p20" descr="Image">
            <a:extLst>
              <a:ext uri="{FF2B5EF4-FFF2-40B4-BE49-F238E27FC236}">
                <a16:creationId xmlns:a16="http://schemas.microsoft.com/office/drawing/2014/main" id="{2E547325-3046-8212-8BCD-F3CF62F4A07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4220" r="21569"/>
          <a:stretch/>
        </p:blipFill>
        <p:spPr>
          <a:xfrm>
            <a:off x="3956695" y="3343625"/>
            <a:ext cx="3290303" cy="3523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3F183E99-5F5B-7311-6DB7-E1452059ED82}"/>
              </a:ext>
            </a:extLst>
          </p:cNvPr>
          <p:cNvSpPr/>
          <p:nvPr/>
        </p:nvSpPr>
        <p:spPr>
          <a:xfrm>
            <a:off x="7606745" y="4535692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oogle Shape;389;p20" descr="Image">
            <a:extLst>
              <a:ext uri="{FF2B5EF4-FFF2-40B4-BE49-F238E27FC236}">
                <a16:creationId xmlns:a16="http://schemas.microsoft.com/office/drawing/2014/main" id="{5F559A99-AEC0-B90A-F0AC-D4292F8FC4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9645" t="18718" r="24786" b="77316"/>
          <a:stretch/>
        </p:blipFill>
        <p:spPr>
          <a:xfrm>
            <a:off x="8508474" y="3181718"/>
            <a:ext cx="2950463" cy="16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92;p20" descr="Image">
            <a:extLst>
              <a:ext uri="{FF2B5EF4-FFF2-40B4-BE49-F238E27FC236}">
                <a16:creationId xmlns:a16="http://schemas.microsoft.com/office/drawing/2014/main" id="{5EC86071-74DE-2FC1-B0A7-C514BC8BD14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4220" r="3187"/>
          <a:stretch/>
        </p:blipFill>
        <p:spPr>
          <a:xfrm>
            <a:off x="8027122" y="3343625"/>
            <a:ext cx="4061460" cy="352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9A562FE-2808-C897-D6AA-1F90E005A4A7}"/>
              </a:ext>
            </a:extLst>
          </p:cNvPr>
          <p:cNvSpPr/>
          <p:nvPr/>
        </p:nvSpPr>
        <p:spPr>
          <a:xfrm>
            <a:off x="10717684" y="3326102"/>
            <a:ext cx="1428774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1053" y="1526084"/>
            <a:ext cx="9866630" cy="1974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marR="22860" lvl="0" indent="-227965" defTabSz="914400" eaLnBrk="1" fontAlgn="auto" latinLnBrk="0" hangingPunct="1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have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confidently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mapped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transcriptome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assigned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their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demultiplexing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number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unique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RNA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molecules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corresponding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within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counted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UMI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deduplication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3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result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1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x</a:t>
            </a:r>
            <a:r>
              <a:rPr kumimoji="0" lang="en-US" sz="2000" b="0" i="1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matrix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starting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point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downstream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analysis</a:t>
            </a:r>
            <a:r>
              <a:rPr kumimoji="0" lang="en-US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C3BC657-0433-8A47-AAD6-92306A18AF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3: Counting reads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909A5-BC46-3B05-C2DA-65343DE4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656" y="3650607"/>
            <a:ext cx="7018688" cy="32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5940"/>
            <a:ext cx="8215859" cy="499771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1a. Going from raw sequencing files to gene count matrices.</a:t>
            </a:r>
          </a:p>
          <a:p>
            <a:pPr marL="0" indent="0">
              <a:buNone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1b.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Working with count matrices: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Basics of bioinformatics tool-kits in omics research.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Quality control and normalization starting from gene count matrices.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Interacting with single-cell data in R: Seurat objects.</a:t>
            </a:r>
          </a:p>
          <a:p>
            <a:pPr marL="0" indent="0">
              <a:buNone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1 - pre-processing, quality control,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5135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Basics of bioinformatics tool-kits in omics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B2A92-C78B-F069-F06E-7BBEAE618E55}"/>
              </a:ext>
            </a:extLst>
          </p:cNvPr>
          <p:cNvSpPr txBox="1"/>
          <p:nvPr/>
        </p:nvSpPr>
        <p:spPr>
          <a:xfrm>
            <a:off x="1390650" y="1580298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Programming languages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47DB-CF72-EE29-D9E2-2807C9F6D584}"/>
              </a:ext>
            </a:extLst>
          </p:cNvPr>
          <p:cNvSpPr txBox="1"/>
          <p:nvPr/>
        </p:nvSpPr>
        <p:spPr>
          <a:xfrm>
            <a:off x="4552950" y="1764962"/>
            <a:ext cx="70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7A685-71D2-1DB2-FB2C-F7A63E2E9077}"/>
              </a:ext>
            </a:extLst>
          </p:cNvPr>
          <p:cNvSpPr txBox="1"/>
          <p:nvPr/>
        </p:nvSpPr>
        <p:spPr>
          <a:xfrm>
            <a:off x="8096252" y="1764962"/>
            <a:ext cx="140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7D0A8-3C38-ABC6-5112-D3DF826B2858}"/>
              </a:ext>
            </a:extLst>
          </p:cNvPr>
          <p:cNvSpPr txBox="1"/>
          <p:nvPr/>
        </p:nvSpPr>
        <p:spPr>
          <a:xfrm>
            <a:off x="4552950" y="286220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Bioconductor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32101-C1FF-320D-2E84-44BE7A757C4F}"/>
              </a:ext>
            </a:extLst>
          </p:cNvPr>
          <p:cNvSpPr txBox="1"/>
          <p:nvPr/>
        </p:nvSpPr>
        <p:spPr>
          <a:xfrm>
            <a:off x="1390650" y="2772627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package environments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A1438-56DA-79AE-1C38-77D156623250}"/>
              </a:ext>
            </a:extLst>
          </p:cNvPr>
          <p:cNvSpPr txBox="1"/>
          <p:nvPr/>
        </p:nvSpPr>
        <p:spPr>
          <a:xfrm>
            <a:off x="8077202" y="286122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scverse</a:t>
            </a:r>
            <a:endParaRPr lang="en-US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02A854-824B-EF60-23DD-F5E52406A501}"/>
              </a:ext>
            </a:extLst>
          </p:cNvPr>
          <p:cNvCxnSpPr>
            <a:cxnSpLocks/>
          </p:cNvCxnSpPr>
          <p:nvPr/>
        </p:nvCxnSpPr>
        <p:spPr>
          <a:xfrm>
            <a:off x="4752975" y="222662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1207CE-7DD1-F166-7E5B-0C8F886D627D}"/>
              </a:ext>
            </a:extLst>
          </p:cNvPr>
          <p:cNvCxnSpPr>
            <a:cxnSpLocks/>
          </p:cNvCxnSpPr>
          <p:nvPr/>
        </p:nvCxnSpPr>
        <p:spPr>
          <a:xfrm>
            <a:off x="8296275" y="231620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884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Basics of bioinformatics tool-kits in omics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B2A92-C78B-F069-F06E-7BBEAE618E55}"/>
              </a:ext>
            </a:extLst>
          </p:cNvPr>
          <p:cNvSpPr txBox="1"/>
          <p:nvPr/>
        </p:nvSpPr>
        <p:spPr>
          <a:xfrm>
            <a:off x="1390650" y="1580298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Programming 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90510-4F21-AAD2-6C8C-F694B93E1160}"/>
              </a:ext>
            </a:extLst>
          </p:cNvPr>
          <p:cNvSpPr txBox="1"/>
          <p:nvPr/>
        </p:nvSpPr>
        <p:spPr>
          <a:xfrm>
            <a:off x="1390650" y="4085373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“Backbone” packages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47DB-CF72-EE29-D9E2-2807C9F6D584}"/>
              </a:ext>
            </a:extLst>
          </p:cNvPr>
          <p:cNvSpPr txBox="1"/>
          <p:nvPr/>
        </p:nvSpPr>
        <p:spPr>
          <a:xfrm>
            <a:off x="4552950" y="1764962"/>
            <a:ext cx="70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7A685-71D2-1DB2-FB2C-F7A63E2E9077}"/>
              </a:ext>
            </a:extLst>
          </p:cNvPr>
          <p:cNvSpPr txBox="1"/>
          <p:nvPr/>
        </p:nvSpPr>
        <p:spPr>
          <a:xfrm>
            <a:off x="8096252" y="1764962"/>
            <a:ext cx="140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7D0A8-3C38-ABC6-5112-D3DF826B2858}"/>
              </a:ext>
            </a:extLst>
          </p:cNvPr>
          <p:cNvSpPr txBox="1"/>
          <p:nvPr/>
        </p:nvSpPr>
        <p:spPr>
          <a:xfrm>
            <a:off x="4552950" y="286220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Bioconductor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32101-C1FF-320D-2E84-44BE7A757C4F}"/>
              </a:ext>
            </a:extLst>
          </p:cNvPr>
          <p:cNvSpPr txBox="1"/>
          <p:nvPr/>
        </p:nvSpPr>
        <p:spPr>
          <a:xfrm>
            <a:off x="1390650" y="2772627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package environments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A1438-56DA-79AE-1C38-77D156623250}"/>
              </a:ext>
            </a:extLst>
          </p:cNvPr>
          <p:cNvSpPr txBox="1"/>
          <p:nvPr/>
        </p:nvSpPr>
        <p:spPr>
          <a:xfrm>
            <a:off x="8077202" y="286122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scverse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A8F35-2E17-8D19-1BCE-BDDC5211514D}"/>
              </a:ext>
            </a:extLst>
          </p:cNvPr>
          <p:cNvSpPr txBox="1"/>
          <p:nvPr/>
        </p:nvSpPr>
        <p:spPr>
          <a:xfrm>
            <a:off x="4552950" y="4059937"/>
            <a:ext cx="287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Seurat / </a:t>
            </a:r>
            <a:r>
              <a:rPr lang="en-US" sz="2400" dirty="0" err="1"/>
              <a:t>SingleCellExperiment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111F4-8FA4-88C4-B603-F502720B0681}"/>
              </a:ext>
            </a:extLst>
          </p:cNvPr>
          <p:cNvSpPr txBox="1"/>
          <p:nvPr/>
        </p:nvSpPr>
        <p:spPr>
          <a:xfrm>
            <a:off x="8096252" y="4270038"/>
            <a:ext cx="243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scanpy</a:t>
            </a:r>
            <a:r>
              <a:rPr lang="en-US" sz="2400" dirty="0"/>
              <a:t> / </a:t>
            </a:r>
            <a:r>
              <a:rPr lang="en-US" sz="2400" dirty="0" err="1"/>
              <a:t>anndata</a:t>
            </a:r>
            <a:endParaRPr lang="en-US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02A854-824B-EF60-23DD-F5E52406A501}"/>
              </a:ext>
            </a:extLst>
          </p:cNvPr>
          <p:cNvCxnSpPr>
            <a:cxnSpLocks/>
          </p:cNvCxnSpPr>
          <p:nvPr/>
        </p:nvCxnSpPr>
        <p:spPr>
          <a:xfrm>
            <a:off x="4752975" y="222662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BCC0A6-A07E-4CC6-D6E0-1877DCE9720D}"/>
              </a:ext>
            </a:extLst>
          </p:cNvPr>
          <p:cNvCxnSpPr>
            <a:cxnSpLocks/>
          </p:cNvCxnSpPr>
          <p:nvPr/>
        </p:nvCxnSpPr>
        <p:spPr>
          <a:xfrm>
            <a:off x="4752975" y="3429000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1207CE-7DD1-F166-7E5B-0C8F886D627D}"/>
              </a:ext>
            </a:extLst>
          </p:cNvPr>
          <p:cNvCxnSpPr>
            <a:cxnSpLocks/>
          </p:cNvCxnSpPr>
          <p:nvPr/>
        </p:nvCxnSpPr>
        <p:spPr>
          <a:xfrm>
            <a:off x="8296275" y="231620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4F8871-307E-FAE1-0DE3-78FF096F7F01}"/>
              </a:ext>
            </a:extLst>
          </p:cNvPr>
          <p:cNvCxnSpPr>
            <a:cxnSpLocks/>
          </p:cNvCxnSpPr>
          <p:nvPr/>
        </p:nvCxnSpPr>
        <p:spPr>
          <a:xfrm>
            <a:off x="8296275" y="351393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1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Basics of bioinformatics tool-kits in omics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B2A92-C78B-F069-F06E-7BBEAE618E55}"/>
              </a:ext>
            </a:extLst>
          </p:cNvPr>
          <p:cNvSpPr txBox="1"/>
          <p:nvPr/>
        </p:nvSpPr>
        <p:spPr>
          <a:xfrm>
            <a:off x="1390650" y="1580298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Programming 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90510-4F21-AAD2-6C8C-F694B93E1160}"/>
              </a:ext>
            </a:extLst>
          </p:cNvPr>
          <p:cNvSpPr txBox="1"/>
          <p:nvPr/>
        </p:nvSpPr>
        <p:spPr>
          <a:xfrm>
            <a:off x="1390650" y="4085373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“Backbone”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080AC-E4B6-BE6D-B85A-5B3C9A80B65A}"/>
              </a:ext>
            </a:extLst>
          </p:cNvPr>
          <p:cNvSpPr txBox="1"/>
          <p:nvPr/>
        </p:nvSpPr>
        <p:spPr>
          <a:xfrm>
            <a:off x="1390650" y="5277702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specialized packages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47DB-CF72-EE29-D9E2-2807C9F6D584}"/>
              </a:ext>
            </a:extLst>
          </p:cNvPr>
          <p:cNvSpPr txBox="1"/>
          <p:nvPr/>
        </p:nvSpPr>
        <p:spPr>
          <a:xfrm>
            <a:off x="4552950" y="1764962"/>
            <a:ext cx="70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7A685-71D2-1DB2-FB2C-F7A63E2E9077}"/>
              </a:ext>
            </a:extLst>
          </p:cNvPr>
          <p:cNvSpPr txBox="1"/>
          <p:nvPr/>
        </p:nvSpPr>
        <p:spPr>
          <a:xfrm>
            <a:off x="8096252" y="1764962"/>
            <a:ext cx="140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7D0A8-3C38-ABC6-5112-D3DF826B2858}"/>
              </a:ext>
            </a:extLst>
          </p:cNvPr>
          <p:cNvSpPr txBox="1"/>
          <p:nvPr/>
        </p:nvSpPr>
        <p:spPr>
          <a:xfrm>
            <a:off x="4552950" y="286220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Bioconductor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32101-C1FF-320D-2E84-44BE7A757C4F}"/>
              </a:ext>
            </a:extLst>
          </p:cNvPr>
          <p:cNvSpPr txBox="1"/>
          <p:nvPr/>
        </p:nvSpPr>
        <p:spPr>
          <a:xfrm>
            <a:off x="1390650" y="2772627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package environments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A1438-56DA-79AE-1C38-77D156623250}"/>
              </a:ext>
            </a:extLst>
          </p:cNvPr>
          <p:cNvSpPr txBox="1"/>
          <p:nvPr/>
        </p:nvSpPr>
        <p:spPr>
          <a:xfrm>
            <a:off x="8077202" y="286122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scverse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A8F35-2E17-8D19-1BCE-BDDC5211514D}"/>
              </a:ext>
            </a:extLst>
          </p:cNvPr>
          <p:cNvSpPr txBox="1"/>
          <p:nvPr/>
        </p:nvSpPr>
        <p:spPr>
          <a:xfrm>
            <a:off x="4552950" y="4059937"/>
            <a:ext cx="287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Seurat / </a:t>
            </a:r>
            <a:r>
              <a:rPr lang="en-US" sz="2400" dirty="0" err="1"/>
              <a:t>SingleCellExperiment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111F4-8FA4-88C4-B603-F502720B0681}"/>
              </a:ext>
            </a:extLst>
          </p:cNvPr>
          <p:cNvSpPr txBox="1"/>
          <p:nvPr/>
        </p:nvSpPr>
        <p:spPr>
          <a:xfrm>
            <a:off x="8096252" y="4270038"/>
            <a:ext cx="243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scanpy</a:t>
            </a:r>
            <a:r>
              <a:rPr lang="en-US" sz="2400" dirty="0"/>
              <a:t> / </a:t>
            </a:r>
            <a:r>
              <a:rPr lang="en-US" sz="2400" dirty="0" err="1"/>
              <a:t>anndata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EBF7B-5843-41E7-C22A-2A881CF86F55}"/>
              </a:ext>
            </a:extLst>
          </p:cNvPr>
          <p:cNvSpPr txBox="1"/>
          <p:nvPr/>
        </p:nvSpPr>
        <p:spPr>
          <a:xfrm>
            <a:off x="4552950" y="5462367"/>
            <a:ext cx="287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scRepertoire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0FCD7-7AC1-D853-8CA8-13E2DBE1F1D9}"/>
              </a:ext>
            </a:extLst>
          </p:cNvPr>
          <p:cNvSpPr txBox="1"/>
          <p:nvPr/>
        </p:nvSpPr>
        <p:spPr>
          <a:xfrm>
            <a:off x="8077202" y="5462367"/>
            <a:ext cx="243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scirpy</a:t>
            </a:r>
            <a:endParaRPr lang="en-US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02A854-824B-EF60-23DD-F5E52406A501}"/>
              </a:ext>
            </a:extLst>
          </p:cNvPr>
          <p:cNvCxnSpPr>
            <a:cxnSpLocks/>
          </p:cNvCxnSpPr>
          <p:nvPr/>
        </p:nvCxnSpPr>
        <p:spPr>
          <a:xfrm>
            <a:off x="4752975" y="222662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BCC0A6-A07E-4CC6-D6E0-1877DCE9720D}"/>
              </a:ext>
            </a:extLst>
          </p:cNvPr>
          <p:cNvCxnSpPr>
            <a:cxnSpLocks/>
          </p:cNvCxnSpPr>
          <p:nvPr/>
        </p:nvCxnSpPr>
        <p:spPr>
          <a:xfrm>
            <a:off x="4752975" y="3429000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38D70-459E-FC23-0238-49C810E74385}"/>
              </a:ext>
            </a:extLst>
          </p:cNvPr>
          <p:cNvCxnSpPr>
            <a:cxnSpLocks/>
          </p:cNvCxnSpPr>
          <p:nvPr/>
        </p:nvCxnSpPr>
        <p:spPr>
          <a:xfrm>
            <a:off x="4752975" y="4890934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1207CE-7DD1-F166-7E5B-0C8F886D627D}"/>
              </a:ext>
            </a:extLst>
          </p:cNvPr>
          <p:cNvCxnSpPr>
            <a:cxnSpLocks/>
          </p:cNvCxnSpPr>
          <p:nvPr/>
        </p:nvCxnSpPr>
        <p:spPr>
          <a:xfrm>
            <a:off x="8296275" y="231620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4F8871-307E-FAE1-0DE3-78FF096F7F01}"/>
              </a:ext>
            </a:extLst>
          </p:cNvPr>
          <p:cNvCxnSpPr>
            <a:cxnSpLocks/>
          </p:cNvCxnSpPr>
          <p:nvPr/>
        </p:nvCxnSpPr>
        <p:spPr>
          <a:xfrm>
            <a:off x="8296275" y="351393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9C9A0E-3C30-6218-DA42-8C6E32E1743E}"/>
              </a:ext>
            </a:extLst>
          </p:cNvPr>
          <p:cNvCxnSpPr>
            <a:cxnSpLocks/>
          </p:cNvCxnSpPr>
          <p:nvPr/>
        </p:nvCxnSpPr>
        <p:spPr>
          <a:xfrm>
            <a:off x="8296275" y="486787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58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81326" y="1266728"/>
            <a:ext cx="2590331" cy="23732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881483" y="1322643"/>
            <a:ext cx="2591501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253502" y="1930915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51482" y="2040396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75DC20-F7E4-8340-A79E-24EC95C553D6}"/>
              </a:ext>
            </a:extLst>
          </p:cNvPr>
          <p:cNvSpPr/>
          <p:nvPr/>
        </p:nvSpPr>
        <p:spPr>
          <a:xfrm>
            <a:off x="5447763" y="6581001"/>
            <a:ext cx="6744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latin typeface="Avenir" panose="02000503020000020003" pitchFamily="2" charset="0"/>
              </a:rPr>
              <a:t>Kiselev</a:t>
            </a:r>
            <a:r>
              <a:rPr lang="en-US" i="1" dirty="0">
                <a:latin typeface="Avenir" panose="02000503020000020003" pitchFamily="2" charset="0"/>
              </a:rPr>
              <a:t> C. at al. (2019) Nature Reviews Genetics. 20: 273-282.</a:t>
            </a:r>
          </a:p>
        </p:txBody>
      </p:sp>
    </p:spTree>
    <p:extLst>
      <p:ext uri="{BB962C8B-B14F-4D97-AF65-F5344CB8AC3E}">
        <p14:creationId xmlns:p14="http://schemas.microsoft.com/office/powerpoint/2010/main" val="4526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Computational track schedule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5DDA63-E825-ECD2-CBEF-5BDE198A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18994"/>
              </p:ext>
            </p:extLst>
          </p:nvPr>
        </p:nvGraphicFramePr>
        <p:xfrm>
          <a:off x="735496" y="1232451"/>
          <a:ext cx="10618304" cy="43930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4376">
                  <a:extLst>
                    <a:ext uri="{9D8B030D-6E8A-4147-A177-3AD203B41FA5}">
                      <a16:colId xmlns:a16="http://schemas.microsoft.com/office/drawing/2014/main" val="2524126227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1671282188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3630538084"/>
                    </a:ext>
                  </a:extLst>
                </a:gridCol>
              </a:tblGrid>
              <a:tr h="732183"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Beginner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Advanced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0901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Preprocessing/QC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integration/cell type annotation/DE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726407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Clustering/DE/data integration/cell type annotation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multi-omics/DA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9554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TCR/BCR/CITE-Seq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130068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Trajectory inference/cell-cell communication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38663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project/presentation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59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064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613AE8-BE63-B54C-A450-E539C525A426}"/>
              </a:ext>
            </a:extLst>
          </p:cNvPr>
          <p:cNvGrpSpPr/>
          <p:nvPr/>
        </p:nvGrpSpPr>
        <p:grpSpPr>
          <a:xfrm>
            <a:off x="4760679" y="1492988"/>
            <a:ext cx="5640968" cy="4312727"/>
            <a:chOff x="4265525" y="2641400"/>
            <a:chExt cx="3795901" cy="2908681"/>
          </a:xfrm>
        </p:grpSpPr>
        <p:pic>
          <p:nvPicPr>
            <p:cNvPr id="6" name="Google Shape;375;p57">
              <a:extLst>
                <a:ext uri="{FF2B5EF4-FFF2-40B4-BE49-F238E27FC236}">
                  <a16:creationId xmlns:a16="http://schemas.microsoft.com/office/drawing/2014/main" id="{DDDFB1CD-C488-0D45-841C-41AE839674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854" t="10989" r="3684" b="7102"/>
            <a:stretch/>
          </p:blipFill>
          <p:spPr>
            <a:xfrm>
              <a:off x="4529213" y="2641400"/>
              <a:ext cx="3532213" cy="290868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Google Shape;377;p57">
              <a:extLst>
                <a:ext uri="{FF2B5EF4-FFF2-40B4-BE49-F238E27FC236}">
                  <a16:creationId xmlns:a16="http://schemas.microsoft.com/office/drawing/2014/main" id="{C00B35FB-48B3-014B-953C-10DFD1B7DC50}"/>
                </a:ext>
              </a:extLst>
            </p:cNvPr>
            <p:cNvSpPr txBox="1"/>
            <p:nvPr/>
          </p:nvSpPr>
          <p:spPr>
            <a:xfrm rot="16200000">
              <a:off x="3823625" y="3633875"/>
              <a:ext cx="12123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sz="1000" dirty="0"/>
                <a:t>Complexity</a:t>
              </a:r>
              <a:endParaRPr sz="10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191936-A1AA-1945-8CFB-B3EF35257BAF}"/>
                </a:ext>
              </a:extLst>
            </p:cNvPr>
            <p:cNvGrpSpPr/>
            <p:nvPr/>
          </p:nvGrpSpPr>
          <p:grpSpPr>
            <a:xfrm>
              <a:off x="4314361" y="2641400"/>
              <a:ext cx="3747064" cy="2748200"/>
              <a:chOff x="4314361" y="2641400"/>
              <a:chExt cx="3747064" cy="2748200"/>
            </a:xfrm>
          </p:grpSpPr>
          <p:sp>
            <p:nvSpPr>
              <p:cNvPr id="7" name="Google Shape;376;p57">
                <a:extLst>
                  <a:ext uri="{FF2B5EF4-FFF2-40B4-BE49-F238E27FC236}">
                    <a16:creationId xmlns:a16="http://schemas.microsoft.com/office/drawing/2014/main" id="{AE9CCCA9-ACF4-5A43-A19C-14C3D870D1A2}"/>
                  </a:ext>
                </a:extLst>
              </p:cNvPr>
              <p:cNvSpPr/>
              <p:nvPr/>
            </p:nvSpPr>
            <p:spPr>
              <a:xfrm>
                <a:off x="4314361" y="3327375"/>
                <a:ext cx="166017" cy="13032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9" name="Google Shape;378;p57">
                <a:extLst>
                  <a:ext uri="{FF2B5EF4-FFF2-40B4-BE49-F238E27FC236}">
                    <a16:creationId xmlns:a16="http://schemas.microsoft.com/office/drawing/2014/main" id="{1E0F92A8-1620-8E49-817F-D175733ED46E}"/>
                  </a:ext>
                </a:extLst>
              </p:cNvPr>
              <p:cNvSpPr/>
              <p:nvPr/>
            </p:nvSpPr>
            <p:spPr>
              <a:xfrm>
                <a:off x="4691000" y="42793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0" name="Google Shape;379;p57">
                <a:extLst>
                  <a:ext uri="{FF2B5EF4-FFF2-40B4-BE49-F238E27FC236}">
                    <a16:creationId xmlns:a16="http://schemas.microsoft.com/office/drawing/2014/main" id="{7D326E32-C92F-B842-B20A-9127279F087E}"/>
                  </a:ext>
                </a:extLst>
              </p:cNvPr>
              <p:cNvSpPr/>
              <p:nvPr/>
            </p:nvSpPr>
            <p:spPr>
              <a:xfrm>
                <a:off x="7460825" y="26414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758554B-8790-E74F-89D2-3A199169BF6D}"/>
              </a:ext>
            </a:extLst>
          </p:cNvPr>
          <p:cNvSpPr/>
          <p:nvPr/>
        </p:nvSpPr>
        <p:spPr>
          <a:xfrm>
            <a:off x="7461289" y="5814436"/>
            <a:ext cx="72006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5F7BF-3186-4A49-B3F2-01B4AECB9B1E}"/>
              </a:ext>
            </a:extLst>
          </p:cNvPr>
          <p:cNvSpPr/>
          <p:nvPr/>
        </p:nvSpPr>
        <p:spPr>
          <a:xfrm rot="16200000">
            <a:off x="3907303" y="3198168"/>
            <a:ext cx="175400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Complexity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121AE6-3A89-E74D-A3A5-4436AF24020B}"/>
              </a:ext>
            </a:extLst>
          </p:cNvPr>
          <p:cNvSpPr/>
          <p:nvPr/>
        </p:nvSpPr>
        <p:spPr>
          <a:xfrm>
            <a:off x="5357904" y="982780"/>
            <a:ext cx="483837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>
                <a:latin typeface="Avenir Book" charset="0"/>
                <a:ea typeface="Avenir Book" charset="0"/>
                <a:cs typeface="Avenir Book" charset="0"/>
              </a:rPr>
              <a:t>Genes detected </a:t>
            </a: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per cell (ordered)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1754826" y="2905854"/>
            <a:ext cx="2700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Complexity =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Number of genes detected in a cell</a:t>
            </a:r>
          </a:p>
        </p:txBody>
      </p:sp>
      <p:sp>
        <p:nvSpPr>
          <p:cNvPr id="14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</p:spTree>
    <p:extLst>
      <p:ext uri="{BB962C8B-B14F-4D97-AF65-F5344CB8AC3E}">
        <p14:creationId xmlns:p14="http://schemas.microsoft.com/office/powerpoint/2010/main" val="659579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F431-162C-BA40-9BD3-505FA78A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924"/>
            <a:ext cx="10515600" cy="982512"/>
          </a:xfrm>
        </p:spPr>
        <p:txBody>
          <a:bodyPr/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We filter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based on technical or biological parameters.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503514" y="2010694"/>
            <a:ext cx="1601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# genes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detected in a cell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5" y="3085011"/>
            <a:ext cx="6288315" cy="3772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3085909" y="2010694"/>
            <a:ext cx="2202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# reads </a:t>
            </a:r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or UMIs detected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in a cell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7053352" y="2010693"/>
            <a:ext cx="1881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expression in a cell</a:t>
            </a:r>
          </a:p>
        </p:txBody>
      </p:sp>
    </p:spTree>
    <p:extLst>
      <p:ext uri="{BB962C8B-B14F-4D97-AF65-F5344CB8AC3E}">
        <p14:creationId xmlns:p14="http://schemas.microsoft.com/office/powerpoint/2010/main" val="392330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158B5C-321A-1C45-873D-5B3AB53C2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3126" y="1875354"/>
            <a:ext cx="8083296" cy="43525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B5D8C-4617-C446-B6FD-C88DD50E7388}"/>
              </a:ext>
            </a:extLst>
          </p:cNvPr>
          <p:cNvSpPr txBox="1"/>
          <p:nvPr/>
        </p:nvSpPr>
        <p:spPr>
          <a:xfrm>
            <a:off x="82069" y="1674539"/>
            <a:ext cx="3804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b="1" dirty="0" err="1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and high % mitochondrial</a:t>
            </a:r>
            <a:r>
              <a:rPr lang="en-US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- Cells captured but lost a lot of the mRNA, and the mitochondrial genes were protected and retained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3E0CB1-A7A5-A548-A9B0-64EF8E1849DC}"/>
              </a:ext>
            </a:extLst>
          </p:cNvPr>
          <p:cNvSpPr/>
          <p:nvPr/>
        </p:nvSpPr>
        <p:spPr>
          <a:xfrm>
            <a:off x="4176584" y="2126866"/>
            <a:ext cx="914400" cy="914400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2D37FD-950C-B645-A48B-BA3034E4A1A1}"/>
              </a:ext>
            </a:extLst>
          </p:cNvPr>
          <p:cNvSpPr/>
          <p:nvPr/>
        </p:nvSpPr>
        <p:spPr>
          <a:xfrm>
            <a:off x="9439276" y="5253082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A1C4C0-C5F0-F74B-8820-27726DFDA92C}"/>
              </a:ext>
            </a:extLst>
          </p:cNvPr>
          <p:cNvSpPr/>
          <p:nvPr/>
        </p:nvSpPr>
        <p:spPr>
          <a:xfrm>
            <a:off x="9274011" y="4662849"/>
            <a:ext cx="914400" cy="914400"/>
          </a:xfrm>
          <a:prstGeom prst="ellipse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FD640-13D5-2644-A325-E327D32101AB}"/>
              </a:ext>
            </a:extLst>
          </p:cNvPr>
          <p:cNvSpPr/>
          <p:nvPr/>
        </p:nvSpPr>
        <p:spPr>
          <a:xfrm>
            <a:off x="9839337" y="4910171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5F1F9-90B4-3449-9A63-5C4B66C4D894}"/>
              </a:ext>
            </a:extLst>
          </p:cNvPr>
          <p:cNvSpPr txBox="1"/>
          <p:nvPr/>
        </p:nvSpPr>
        <p:spPr>
          <a:xfrm>
            <a:off x="82069" y="4983323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&amp; 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– doublets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7A528-1D2C-EB4E-BDBE-8D886A3CF903}"/>
              </a:ext>
            </a:extLst>
          </p:cNvPr>
          <p:cNvSpPr txBox="1"/>
          <p:nvPr/>
        </p:nvSpPr>
        <p:spPr>
          <a:xfrm>
            <a:off x="82069" y="3727857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&amp; low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ratio </a:t>
            </a:r>
            <a:r>
              <a:rPr lang="en-US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– low quality library or capture rate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E52498-D51D-F349-8A92-407B139DDDFF}"/>
              </a:ext>
            </a:extLst>
          </p:cNvPr>
          <p:cNvSpPr/>
          <p:nvPr/>
        </p:nvSpPr>
        <p:spPr>
          <a:xfrm>
            <a:off x="7109254" y="4716447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7F25FE-9C19-1947-8456-F25C250306A0}"/>
              </a:ext>
            </a:extLst>
          </p:cNvPr>
          <p:cNvSpPr/>
          <p:nvPr/>
        </p:nvSpPr>
        <p:spPr>
          <a:xfrm>
            <a:off x="11149782" y="2078100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Filtering with combinations of quality control filters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298685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9439276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3166036" y="386635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7246116" y="3754976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nGene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3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1" grpId="0" animBg="1"/>
      <p:bldP spid="14" grpId="0"/>
      <p:bldP spid="15" grpId="0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5739-6A1B-BA49-BC34-C1C0121B9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171" y="1420891"/>
            <a:ext cx="923519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platforms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e.g. Smart-Seq2 often yields more genes detected per cell than 10x Chromium.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cell types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Immune cells normally have fewer genes detected per cell than non-immune cells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Malignant cells normally have more genes detected per cell than non-malignant cells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Appropriate quality control filters vary with platform and </a:t>
            </a:r>
          </a:p>
          <a:p>
            <a:r>
              <a:rPr lang="en-US" sz="3200" dirty="0"/>
              <a:t>cell types</a:t>
            </a:r>
          </a:p>
        </p:txBody>
      </p:sp>
    </p:spTree>
    <p:extLst>
      <p:ext uri="{BB962C8B-B14F-4D97-AF65-F5344CB8AC3E}">
        <p14:creationId xmlns:p14="http://schemas.microsoft.com/office/powerpoint/2010/main" val="1789014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93" y="2010692"/>
            <a:ext cx="1097280" cy="109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393" y="3840839"/>
            <a:ext cx="1104900" cy="1092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4373" y="1162995"/>
            <a:ext cx="7027886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Avenir Book" charset="0"/>
                <a:ea typeface="Avenir Book" charset="0"/>
                <a:cs typeface="Avenir Book" charset="0"/>
              </a:rPr>
              <a:t>Scrublet</a:t>
            </a:r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 (Single-Cell Remover of Doublets)</a:t>
            </a: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  <p:sp>
        <p:nvSpPr>
          <p:cNvPr id="6" name="Rectangle 5"/>
          <p:cNvSpPr/>
          <p:nvPr/>
        </p:nvSpPr>
        <p:spPr>
          <a:xfrm>
            <a:off x="5988675" y="6488668"/>
            <a:ext cx="6203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Cell Systems 8.4 (2019): 281-291.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8236"/>
          <a:stretch/>
        </p:blipFill>
        <p:spPr>
          <a:xfrm>
            <a:off x="4956131" y="1616787"/>
            <a:ext cx="3077817" cy="40766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00200" y="3161978"/>
            <a:ext cx="990600" cy="48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36182" y="3186762"/>
            <a:ext cx="4935963" cy="2589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39" y="1169149"/>
            <a:ext cx="5329316" cy="53293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24281" y="6488668"/>
            <a:ext cx="626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Cell Systems 8.4 (2019): 281-291.</a:t>
            </a:r>
          </a:p>
        </p:txBody>
      </p:sp>
      <p:sp>
        <p:nvSpPr>
          <p:cNvPr id="4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304177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24375" y="1145222"/>
            <a:ext cx="90391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Look for transcripts expressed in unexpected cell types and remove those genes from all subsequent analysis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e.g. hemoglobin gene expressed in a T cell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</a:t>
            </a:r>
            <a:r>
              <a:rPr lang="en-US" sz="3200" kern="0"/>
              <a:t>empty drops </a:t>
            </a:r>
            <a:r>
              <a:rPr lang="en-US" sz="3200" kern="0" dirty="0"/>
              <a:t>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1764372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41" b="6842"/>
          <a:stretch/>
        </p:blipFill>
        <p:spPr>
          <a:xfrm>
            <a:off x="3238500" y="2065504"/>
            <a:ext cx="2562225" cy="3788916"/>
          </a:xfrm>
          <a:prstGeom prst="rect">
            <a:avLst/>
          </a:prstGeom>
        </p:spPr>
      </p:pic>
      <p:sp>
        <p:nvSpPr>
          <p:cNvPr id="5" name="Google Shape;353;p40"/>
          <p:cNvSpPr txBox="1"/>
          <p:nvPr/>
        </p:nvSpPr>
        <p:spPr>
          <a:xfrm>
            <a:off x="3234568" y="1687680"/>
            <a:ext cx="3252786" cy="58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Cells ranked by total </a:t>
            </a:r>
          </a:p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unique molecular identifiers (UMI)</a:t>
            </a:r>
          </a:p>
        </p:txBody>
      </p:sp>
      <p:sp>
        <p:nvSpPr>
          <p:cNvPr id="6" name="Google Shape;353;p40"/>
          <p:cNvSpPr txBox="1"/>
          <p:nvPr/>
        </p:nvSpPr>
        <p:spPr>
          <a:xfrm>
            <a:off x="2724196" y="2448998"/>
            <a:ext cx="551622" cy="219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1297254" y="3731873"/>
            <a:ext cx="267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Avenir Book" charset="0"/>
                <a:ea typeface="Avenir Book" charset="0"/>
                <a:cs typeface="Avenir Book" charset="0"/>
              </a:rPr>
              <a:t>Total UMI detected per cell</a:t>
            </a:r>
            <a:endParaRPr lang="en-US" sz="16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30" y="2334579"/>
            <a:ext cx="762000" cy="71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29" y="3440706"/>
            <a:ext cx="762000" cy="714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251037" y="3485608"/>
            <a:ext cx="205059" cy="461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54" y="3447645"/>
            <a:ext cx="762000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50" y="4565454"/>
            <a:ext cx="762000" cy="714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015858" y="4610356"/>
            <a:ext cx="205059" cy="461383"/>
          </a:xfrm>
          <a:prstGeom prst="rect">
            <a:avLst/>
          </a:prstGeom>
        </p:spPr>
      </p:pic>
      <p:sp>
        <p:nvSpPr>
          <p:cNvPr id="14" name="Google Shape;353;p40"/>
          <p:cNvSpPr txBox="1"/>
          <p:nvPr/>
        </p:nvSpPr>
        <p:spPr>
          <a:xfrm>
            <a:off x="6266587" y="2429110"/>
            <a:ext cx="1994177" cy="61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Cell encapsulated in droplet</a:t>
            </a:r>
          </a:p>
        </p:txBody>
      </p:sp>
      <p:sp>
        <p:nvSpPr>
          <p:cNvPr id="15" name="Google Shape;353;p40"/>
          <p:cNvSpPr txBox="1"/>
          <p:nvPr/>
        </p:nvSpPr>
        <p:spPr>
          <a:xfrm>
            <a:off x="6498951" y="4608289"/>
            <a:ext cx="2368825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>
                <a:latin typeface="Avenir Book" charset="0"/>
                <a:ea typeface="Avenir Book" charset="0"/>
                <a:cs typeface="Avenir Book" charset="0"/>
              </a:rPr>
              <a:t>Ambient RNA encapsulated </a:t>
            </a:r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in droplet</a:t>
            </a:r>
          </a:p>
        </p:txBody>
      </p:sp>
      <p:sp>
        <p:nvSpPr>
          <p:cNvPr id="16" name="Google Shape;353;p40"/>
          <p:cNvSpPr txBox="1"/>
          <p:nvPr/>
        </p:nvSpPr>
        <p:spPr>
          <a:xfrm>
            <a:off x="6905534" y="3630123"/>
            <a:ext cx="1228817" cy="33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Mixture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15199" y="6530609"/>
            <a:ext cx="487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Lun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, A.T.L. et al. Genome </a:t>
            </a:r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Biol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(2019). 20, 63.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4375" y="1145222"/>
            <a:ext cx="8361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EmptyDrops</a:t>
            </a:r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(distinguish cells from empty droplets)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empty drops 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automatic</a:t>
            </a:r>
          </a:p>
        </p:txBody>
      </p:sp>
    </p:spTree>
    <p:extLst>
      <p:ext uri="{BB962C8B-B14F-4D97-AF65-F5344CB8AC3E}">
        <p14:creationId xmlns:p14="http://schemas.microsoft.com/office/powerpoint/2010/main" val="17043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41" b="6842"/>
          <a:stretch/>
        </p:blipFill>
        <p:spPr>
          <a:xfrm>
            <a:off x="819387" y="1752987"/>
            <a:ext cx="2562225" cy="3788916"/>
          </a:xfrm>
          <a:prstGeom prst="rect">
            <a:avLst/>
          </a:prstGeom>
        </p:spPr>
      </p:pic>
      <p:sp>
        <p:nvSpPr>
          <p:cNvPr id="5" name="Google Shape;353;p40"/>
          <p:cNvSpPr txBox="1"/>
          <p:nvPr/>
        </p:nvSpPr>
        <p:spPr>
          <a:xfrm>
            <a:off x="670509" y="1226434"/>
            <a:ext cx="3499561" cy="58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Cells ranked by total </a:t>
            </a:r>
          </a:p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unique molecular identifiers (UMI)</a:t>
            </a:r>
          </a:p>
        </p:txBody>
      </p:sp>
      <p:sp>
        <p:nvSpPr>
          <p:cNvPr id="6" name="Google Shape;353;p40"/>
          <p:cNvSpPr txBox="1"/>
          <p:nvPr/>
        </p:nvSpPr>
        <p:spPr>
          <a:xfrm>
            <a:off x="305083" y="2136481"/>
            <a:ext cx="551622" cy="219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-642660" y="3419356"/>
            <a:ext cx="1718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Avenir" panose="02000503020000020003" pitchFamily="2" charset="0"/>
                <a:ea typeface="Arial" charset="0"/>
                <a:cs typeface="Arial" charset="0"/>
              </a:rPr>
              <a:t>Total UMI in cell</a:t>
            </a:r>
            <a:endParaRPr lang="en-US" sz="1600" b="1" dirty="0">
              <a:latin typeface="Avenir" panose="02000503020000020003" pitchFamily="2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17" y="2022062"/>
            <a:ext cx="762000" cy="71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016" y="3128189"/>
            <a:ext cx="762000" cy="714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3831924" y="3173091"/>
            <a:ext cx="205059" cy="461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41" y="3135128"/>
            <a:ext cx="762000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37" y="4252937"/>
            <a:ext cx="762000" cy="714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3596745" y="4297839"/>
            <a:ext cx="205059" cy="461383"/>
          </a:xfrm>
          <a:prstGeom prst="rect">
            <a:avLst/>
          </a:prstGeom>
        </p:spPr>
      </p:pic>
      <p:sp>
        <p:nvSpPr>
          <p:cNvPr id="14" name="Google Shape;353;p40"/>
          <p:cNvSpPr txBox="1"/>
          <p:nvPr/>
        </p:nvSpPr>
        <p:spPr>
          <a:xfrm>
            <a:off x="3847474" y="2116593"/>
            <a:ext cx="1994177" cy="61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Cell encapsulated in droplet</a:t>
            </a:r>
          </a:p>
        </p:txBody>
      </p:sp>
      <p:sp>
        <p:nvSpPr>
          <p:cNvPr id="15" name="Google Shape;353;p40"/>
          <p:cNvSpPr txBox="1"/>
          <p:nvPr/>
        </p:nvSpPr>
        <p:spPr>
          <a:xfrm>
            <a:off x="4079838" y="4295772"/>
            <a:ext cx="2368825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Ambient RNA encapsulated in droplet</a:t>
            </a:r>
          </a:p>
        </p:txBody>
      </p:sp>
      <p:sp>
        <p:nvSpPr>
          <p:cNvPr id="16" name="Google Shape;353;p40"/>
          <p:cNvSpPr txBox="1"/>
          <p:nvPr/>
        </p:nvSpPr>
        <p:spPr>
          <a:xfrm>
            <a:off x="4486421" y="3317606"/>
            <a:ext cx="1228817" cy="33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Mixture</a:t>
            </a:r>
          </a:p>
        </p:txBody>
      </p:sp>
      <p:sp>
        <p:nvSpPr>
          <p:cNvPr id="20" name="scRNA-Seq from fresh cells">
            <a:extLst>
              <a:ext uri="{FF2B5EF4-FFF2-40B4-BE49-F238E27FC236}">
                <a16:creationId xmlns:a16="http://schemas.microsoft.com/office/drawing/2014/main" id="{A97965CD-06B6-A549-9C09-D36883181B49}"/>
              </a:ext>
            </a:extLst>
          </p:cNvPr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Further quality control to correct for ambient RNA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64F59E78-BF24-1645-8A1D-92E0DC651CD0}"/>
              </a:ext>
            </a:extLst>
          </p:cNvPr>
          <p:cNvSpPr txBox="1"/>
          <p:nvPr/>
        </p:nvSpPr>
        <p:spPr>
          <a:xfrm>
            <a:off x="6448664" y="1306515"/>
            <a:ext cx="5646880" cy="1676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defTabSz="308074"/>
            <a:r>
              <a:rPr lang="en-US" sz="2400" dirty="0" err="1">
                <a:latin typeface="Avenir Book" charset="0"/>
                <a:ea typeface="Avenir Book" charset="0"/>
                <a:cs typeface="Avenir Book" charset="0"/>
                <a:sym typeface="Avenir Heavy"/>
              </a:rPr>
              <a:t>CellBender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 is a deep generative model of background-contaminated counts</a:t>
            </a:r>
          </a:p>
          <a:p>
            <a:pPr marL="342900" indent="-342900" defTabSz="30807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correct ambient RNA and barcode swapping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 defTabSz="30807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detect empty droplets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B2610-E370-5443-9665-92F5475CFFAC}"/>
              </a:ext>
            </a:extLst>
          </p:cNvPr>
          <p:cNvSpPr txBox="1"/>
          <p:nvPr/>
        </p:nvSpPr>
        <p:spPr>
          <a:xfrm>
            <a:off x="8532024" y="6519446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Fleming S. J. et al. </a:t>
            </a:r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bioRxiv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(2022).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CA58A5-2F76-E6F8-7131-BC080DD81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61133"/>
          <a:stretch/>
        </p:blipFill>
        <p:spPr bwMode="auto">
          <a:xfrm>
            <a:off x="6400255" y="3653146"/>
            <a:ext cx="5623141" cy="286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F362A-A896-A644-9627-FA82E1D37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1207" y="2702917"/>
            <a:ext cx="1587500" cy="1168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00D2CA-1C42-B5E3-D036-F5C28541FC16}"/>
              </a:ext>
            </a:extLst>
          </p:cNvPr>
          <p:cNvSpPr/>
          <p:nvPr/>
        </p:nvSpPr>
        <p:spPr>
          <a:xfrm>
            <a:off x="6362312" y="3749463"/>
            <a:ext cx="362143" cy="243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64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Removing ambient RNA using </a:t>
            </a:r>
            <a:r>
              <a:rPr lang="en-US" sz="3200" kern="0" dirty="0" err="1"/>
              <a:t>CellBender</a:t>
            </a:r>
            <a:r>
              <a:rPr lang="en-US" sz="3200" kern="0" dirty="0"/>
              <a:t> in COVID-19 tissue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2266870"/>
            <a:ext cx="6095999" cy="2149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CellBender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 qualitative observations</a:t>
            </a:r>
          </a:p>
          <a:p>
            <a:pPr marL="285750" indent="-285750">
              <a:lnSpc>
                <a:spcPct val="150000"/>
              </a:lnSpc>
              <a:buFont typeface="System Font Regular"/>
              <a:buChar char="-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 subsets become more distinct</a:t>
            </a:r>
          </a:p>
          <a:p>
            <a:pPr marL="285750" indent="-285750">
              <a:lnSpc>
                <a:spcPct val="150000"/>
              </a:lnSpc>
              <a:buFont typeface="System Font Regular"/>
              <a:buChar char="-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 type marker genes become more specific</a:t>
            </a:r>
          </a:p>
          <a:p>
            <a:pPr marL="285750" indent="-285750">
              <a:lnSpc>
                <a:spcPct val="150000"/>
              </a:lnSpc>
              <a:buFont typeface="System Font Regular"/>
              <a:buChar char="-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lower UMI and gene cutoffs, allowing for significantly more recovery of lymphocytes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17F7D-0E08-6E48-A95A-FAA8B8705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45"/>
          <a:stretch/>
        </p:blipFill>
        <p:spPr>
          <a:xfrm>
            <a:off x="0" y="1169149"/>
            <a:ext cx="5148775" cy="268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9AE0B-CD66-3142-91CB-50ACAD43D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6"/>
          <a:stretch/>
        </p:blipFill>
        <p:spPr>
          <a:xfrm>
            <a:off x="0" y="4031353"/>
            <a:ext cx="5794621" cy="2687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0F002-DC38-8F4B-9C69-7B9C546E7B72}"/>
              </a:ext>
            </a:extLst>
          </p:cNvPr>
          <p:cNvSpPr txBox="1"/>
          <p:nvPr/>
        </p:nvSpPr>
        <p:spPr>
          <a:xfrm>
            <a:off x="8864164" y="6488668"/>
            <a:ext cx="332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Delorey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T. et al. Nature (2021).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263A1-15D8-3E41-919E-1B07C6886E5D}"/>
              </a:ext>
            </a:extLst>
          </p:cNvPr>
          <p:cNvSpPr/>
          <p:nvPr/>
        </p:nvSpPr>
        <p:spPr>
          <a:xfrm>
            <a:off x="0" y="1138088"/>
            <a:ext cx="381965" cy="358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4A64B1-42C3-CA47-A2AF-C32749ED112E}"/>
              </a:ext>
            </a:extLst>
          </p:cNvPr>
          <p:cNvSpPr/>
          <p:nvPr/>
        </p:nvSpPr>
        <p:spPr>
          <a:xfrm>
            <a:off x="0" y="4031353"/>
            <a:ext cx="381965" cy="358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13B45-1C83-6A46-A906-DDA4F1FAF2F0}"/>
              </a:ext>
            </a:extLst>
          </p:cNvPr>
          <p:cNvSpPr/>
          <p:nvPr/>
        </p:nvSpPr>
        <p:spPr>
          <a:xfrm>
            <a:off x="541240" y="934029"/>
            <a:ext cx="4245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Avenir Book" charset="0"/>
                <a:ea typeface="Avenir Book" charset="0"/>
                <a:cs typeface="Avenir Book" charset="0"/>
              </a:rPr>
              <a:t>CellBender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 applied to COVID-19 lung tissue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70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5940"/>
            <a:ext cx="10210801" cy="4997710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1a. Going from raw sequencing files to gene count matrices.</a:t>
            </a:r>
          </a:p>
          <a:p>
            <a:pPr marL="0" indent="0">
              <a:buNone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1b. Working with count matrices: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Basics of bioinformatics tool-kits in omics research.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Quality control and normalization starting from gene count matrices.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Interacting with single-cell data in R: Seurat objects.</a:t>
            </a:r>
          </a:p>
          <a:p>
            <a:pPr marL="0" indent="0">
              <a:buNone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1 - pre-processing, quality control,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826947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NA-Seq from fresh cells">
            <a:extLst>
              <a:ext uri="{FF2B5EF4-FFF2-40B4-BE49-F238E27FC236}">
                <a16:creationId xmlns:a16="http://schemas.microsoft.com/office/drawing/2014/main" id="{5B75573A-D91D-A4D4-4B9D-8A4318029437}"/>
              </a:ext>
            </a:extLst>
          </p:cNvPr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Quality control tips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2A447-8EA3-A0B8-962F-90B4F8BBA25C}"/>
              </a:ext>
            </a:extLst>
          </p:cNvPr>
          <p:cNvSpPr txBox="1"/>
          <p:nvPr/>
        </p:nvSpPr>
        <p:spPr>
          <a:xfrm>
            <a:off x="5335635" y="6488668"/>
            <a:ext cx="685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Luecken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M. D. et al. Molecular Systems Biology (2019) 15:e8746.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4A0FD-F108-A86B-EAB8-53FA6542763D}"/>
              </a:ext>
            </a:extLst>
          </p:cNvPr>
          <p:cNvSpPr txBox="1"/>
          <p:nvPr/>
        </p:nvSpPr>
        <p:spPr>
          <a:xfrm>
            <a:off x="645317" y="1169149"/>
            <a:ext cx="109013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We often revisit quality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control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decisions</a:t>
            </a:r>
            <a:r>
              <a:rPr kumimoji="0" lang="en-US" sz="24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multiple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times</a:t>
            </a:r>
            <a:r>
              <a:rPr kumimoji="0" lang="en-US" sz="24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when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analyzing </a:t>
            </a:r>
            <a:r>
              <a:rPr kumimoji="0" lang="en-US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data.</a:t>
            </a: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Start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permissive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 when filtering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investigate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effects</a:t>
            </a:r>
            <a:r>
              <a:rPr kumimoji="0" lang="en-US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these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</a:t>
            </a:r>
            <a:r>
              <a:rPr kumimoji="0" lang="en-US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before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applying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more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stringent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If</a:t>
            </a:r>
            <a:r>
              <a:rPr kumimoji="0" lang="en-US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distributions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lang="en-US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QC</a:t>
            </a:r>
            <a:r>
              <a:rPr kumimoji="0" lang="en-US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metrics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differ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between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samples,</a:t>
            </a:r>
            <a:r>
              <a:rPr kumimoji="0" lang="en-US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should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determined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separately</a:t>
            </a: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sample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account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sample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quality</a:t>
            </a: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differences.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Visualize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QC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metrics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 subset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order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flag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technical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biases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881483" y="1322643"/>
            <a:ext cx="2591501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51482" y="2040396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93C6D4-3289-0DAB-98FD-BD413B42E22F}"/>
              </a:ext>
            </a:extLst>
          </p:cNvPr>
          <p:cNvSpPr/>
          <p:nvPr/>
        </p:nvSpPr>
        <p:spPr>
          <a:xfrm>
            <a:off x="5447763" y="6505657"/>
            <a:ext cx="6744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latin typeface="Avenir" panose="02000503020000020003" pitchFamily="2" charset="0"/>
              </a:rPr>
              <a:t>Kiselev</a:t>
            </a:r>
            <a:r>
              <a:rPr lang="en-US" i="1" dirty="0">
                <a:latin typeface="Avenir" panose="02000503020000020003" pitchFamily="2" charset="0"/>
              </a:rPr>
              <a:t> C. at al. (2019) Nature Reviews Genetics. 20: 273-282.</a:t>
            </a:r>
          </a:p>
        </p:txBody>
      </p:sp>
    </p:spTree>
    <p:extLst>
      <p:ext uri="{BB962C8B-B14F-4D97-AF65-F5344CB8AC3E}">
        <p14:creationId xmlns:p14="http://schemas.microsoft.com/office/powerpoint/2010/main" val="907940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549"/>
            <a:ext cx="10515600" cy="5078414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Why normalize gene expression within a cell?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are sequenced to different depths (total number of molecules sequenced).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There are typically extreme values in distribution of gene expression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Single-cell RNA-Seq analysis: normalization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15617E44-6717-0F07-CA80-3154EC8ADF0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910" y="3143580"/>
            <a:ext cx="6421911" cy="3033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7B0C9-0440-00C3-66DE-E0D080F64D15}"/>
              </a:ext>
            </a:extLst>
          </p:cNvPr>
          <p:cNvSpPr txBox="1"/>
          <p:nvPr/>
        </p:nvSpPr>
        <p:spPr>
          <a:xfrm>
            <a:off x="2671763" y="3429000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D0802"/>
                </a:solidFill>
                <a:latin typeface="Avenir Book" panose="02000503020000020003" pitchFamily="2" charset="0"/>
              </a:rPr>
              <a:t>cell type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606C0-C6D8-BF32-6A50-5425457231D4}"/>
              </a:ext>
            </a:extLst>
          </p:cNvPr>
          <p:cNvSpPr txBox="1"/>
          <p:nvPr/>
        </p:nvSpPr>
        <p:spPr>
          <a:xfrm>
            <a:off x="2671762" y="4167188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06FBB"/>
                </a:solidFill>
                <a:latin typeface="Avenir Book" panose="02000503020000020003" pitchFamily="2" charset="0"/>
              </a:rPr>
              <a:t>cell type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DC1A9-FA85-F3C2-A456-B71AD7E675C6}"/>
              </a:ext>
            </a:extLst>
          </p:cNvPr>
          <p:cNvSpPr txBox="1"/>
          <p:nvPr/>
        </p:nvSpPr>
        <p:spPr>
          <a:xfrm>
            <a:off x="2671761" y="4905376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45B277"/>
                </a:solidFill>
                <a:latin typeface="Avenir Book" panose="02000503020000020003" pitchFamily="2" charset="0"/>
              </a:rPr>
              <a:t>cell type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577B-111F-CAEF-4B01-D2F404C9A763}"/>
              </a:ext>
            </a:extLst>
          </p:cNvPr>
          <p:cNvSpPr txBox="1"/>
          <p:nvPr/>
        </p:nvSpPr>
        <p:spPr>
          <a:xfrm>
            <a:off x="1447800" y="6247693"/>
            <a:ext cx="851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Differences in sequencing depth can lead to false differences in gene expression.</a:t>
            </a:r>
          </a:p>
        </p:txBody>
      </p:sp>
    </p:spTree>
    <p:extLst>
      <p:ext uri="{BB962C8B-B14F-4D97-AF65-F5344CB8AC3E}">
        <p14:creationId xmlns:p14="http://schemas.microsoft.com/office/powerpoint/2010/main" val="2709749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2348"/>
            <a:ext cx="10515600" cy="58356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 goal of normalization is for differences in normalized read counts to represent differences in true expression.</a:t>
            </a:r>
          </a:p>
          <a:p>
            <a:pPr marL="0" indent="0">
              <a:buNone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Common normalization approach</a:t>
            </a:r>
          </a:p>
          <a:p>
            <a:pPr lvl="1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Gene expression measurements for each cell are normalized by the total gene expression.</a:t>
            </a:r>
          </a:p>
          <a:p>
            <a:pPr lvl="1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Gene expression values are next scaled to sum to 10,000 and then log(1+x)-transformed.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odays talk">
            <a:extLst>
              <a:ext uri="{FF2B5EF4-FFF2-40B4-BE49-F238E27FC236}">
                <a16:creationId xmlns:a16="http://schemas.microsoft.com/office/drawing/2014/main" id="{FB708774-8B4E-17FE-46DA-1785B588364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Single-cell RNA-Seq analysis: normalization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E0879B-ED12-95D7-2AE2-E4A0458E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75" y="3305023"/>
            <a:ext cx="4956849" cy="3322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0F09C-C49A-A1ED-8A83-D29A4F357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133" y="3429000"/>
            <a:ext cx="4771867" cy="3198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673E96-858E-0348-0EE7-DE233C7331CC}"/>
              </a:ext>
            </a:extLst>
          </p:cNvPr>
          <p:cNvSpPr txBox="1"/>
          <p:nvPr/>
        </p:nvSpPr>
        <p:spPr>
          <a:xfrm>
            <a:off x="8950817" y="6534833"/>
            <a:ext cx="324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latin typeface="Avenir Book" panose="02000503020000020003" pitchFamily="2" charset="0"/>
              </a:rPr>
              <a:t>hbctraining.github.io</a:t>
            </a:r>
            <a:r>
              <a:rPr lang="en-US" dirty="0">
                <a:latin typeface="Avenir Book" panose="02000503020000020003" pitchFamily="2" charset="0"/>
              </a:rPr>
              <a:t>/main</a:t>
            </a:r>
          </a:p>
        </p:txBody>
      </p:sp>
    </p:spTree>
    <p:extLst>
      <p:ext uri="{BB962C8B-B14F-4D97-AF65-F5344CB8AC3E}">
        <p14:creationId xmlns:p14="http://schemas.microsoft.com/office/powerpoint/2010/main" val="243031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Is standard normalization appropriate?</a:t>
            </a:r>
          </a:p>
        </p:txBody>
      </p:sp>
      <p:sp>
        <p:nvSpPr>
          <p:cNvPr id="3" name="1. Introduction and key highlights…"/>
          <p:cNvSpPr txBox="1"/>
          <p:nvPr/>
        </p:nvSpPr>
        <p:spPr>
          <a:xfrm>
            <a:off x="576012" y="835429"/>
            <a:ext cx="11039974" cy="609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/>
          <a:p>
            <a:pPr>
              <a:lnSpc>
                <a:spcPct val="150000"/>
              </a:lnSpc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800" dirty="0"/>
              <a:t>Reassessing the idea that droplet </a:t>
            </a:r>
            <a:r>
              <a:rPr lang="en-US" sz="2800" dirty="0" err="1"/>
              <a:t>scRNA</a:t>
            </a:r>
            <a:r>
              <a:rPr lang="en-US" sz="2800" dirty="0"/>
              <a:t>-Seq is zero-inflated.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0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“Droplet </a:t>
            </a:r>
            <a:r>
              <a:rPr lang="en-US" sz="2000" dirty="0" err="1"/>
              <a:t>scRNA</a:t>
            </a:r>
            <a:r>
              <a:rPr lang="en-US" sz="2000" dirty="0"/>
              <a:t>-seq is not zero-inflated.” Svensson, Nature Biotechnology (2020)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”Feature selection and dimension reduction for single-cell RNA-Seq based on a multinomial model.” Townes et al. Genome Biology (2019)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“Normalization and variance stabilization of single-cell RNA-seq data using regularized negative binomial regression.” </a:t>
            </a:r>
            <a:r>
              <a:rPr lang="en-US" sz="2000" dirty="0" err="1"/>
              <a:t>Hafemeister</a:t>
            </a:r>
            <a:r>
              <a:rPr lang="en-US" sz="2000" dirty="0"/>
              <a:t> et al. Genome Biology (2019) - </a:t>
            </a:r>
            <a:r>
              <a:rPr lang="en-US" sz="2000" dirty="0" err="1"/>
              <a:t>sctransform</a:t>
            </a:r>
            <a:endParaRPr lang="en-US" sz="2000" dirty="0"/>
          </a:p>
        </p:txBody>
      </p:sp>
      <p:pic>
        <p:nvPicPr>
          <p:cNvPr id="4" name="Google Shape;373;p48">
            <a:extLst>
              <a:ext uri="{FF2B5EF4-FFF2-40B4-BE49-F238E27FC236}">
                <a16:creationId xmlns:a16="http://schemas.microsoft.com/office/drawing/2014/main" id="{18DFA192-3498-E64F-A020-34C506331A6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12796" b="18958"/>
          <a:stretch/>
        </p:blipFill>
        <p:spPr>
          <a:xfrm>
            <a:off x="2149696" y="1630814"/>
            <a:ext cx="7600716" cy="29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2C3925-0DCB-E74C-BA49-C202717F473C}"/>
              </a:ext>
            </a:extLst>
          </p:cNvPr>
          <p:cNvSpPr/>
          <p:nvPr/>
        </p:nvSpPr>
        <p:spPr>
          <a:xfrm>
            <a:off x="1757601" y="2437327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Bulk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CAF676-6566-7445-975D-9679AD1B2878}"/>
              </a:ext>
            </a:extLst>
          </p:cNvPr>
          <p:cNvSpPr/>
          <p:nvPr/>
        </p:nvSpPr>
        <p:spPr>
          <a:xfrm>
            <a:off x="5773774" y="2252662"/>
            <a:ext cx="9957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Single </a:t>
            </a:r>
          </a:p>
          <a:p>
            <a:pPr algn="ctr"/>
            <a:r>
              <a:rPr lang="en-US" sz="2400" dirty="0"/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538491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F19B-8786-0F44-B171-F77528F11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999"/>
            <a:ext cx="1187221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Seurat object is used for to store 10x data and perform analysis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 matrices for different assays are stored (gene expression, protein expression, chromatin accessibility,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etc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Counts are stored as: counts (raw), data (normalized), scaled data (centered and scaled) in sparse matrices when possible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Metadata describes individual cells and genes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Functions for analysis (quality control, normalization, feature selection, dimensional reduction, cell-cell distances, unsupervised clustering)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Interacting with Seurat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99341" y="5992297"/>
            <a:ext cx="56531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  <a:hlinkClick r:id="rId2"/>
              </a:rPr>
              <a:t>https://github.com/satijalab/seurat/wiki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  <a:hlinkClick r:id="rId3"/>
              </a:rPr>
              <a:t>https://satijalab.org/seurat/essential_commands.html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Google Shape;313;p37" descr="Screen Shot 2017-09-28 at 7.36.48 AM.png">
            <a:extLst>
              <a:ext uri="{FF2B5EF4-FFF2-40B4-BE49-F238E27FC236}">
                <a16:creationId xmlns:a16="http://schemas.microsoft.com/office/drawing/2014/main" id="{FEDFEAFA-1071-FDFA-B231-F28ED009E2E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5875" t="31840" r="3875" b="24733"/>
          <a:stretch/>
        </p:blipFill>
        <p:spPr>
          <a:xfrm>
            <a:off x="319790" y="5566063"/>
            <a:ext cx="5486400" cy="1170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002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2377136"/>
            <a:ext cx="43688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4333871"/>
            <a:ext cx="65913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801401"/>
            <a:ext cx="473710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6125506"/>
            <a:ext cx="9855200" cy="685800"/>
          </a:xfrm>
          <a:prstGeom prst="rect">
            <a:avLst/>
          </a:prstGeom>
        </p:spPr>
      </p:pic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Interacting with Seurat objects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8621" y="1109951"/>
            <a:ext cx="2016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Seurat object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98621" y="2850544"/>
            <a:ext cx="5254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Accessing count slot from RNA assay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00228" y="4898646"/>
            <a:ext cx="350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Accessing cell metadata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00228" y="6128385"/>
            <a:ext cx="3650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Running analysis function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CAA8-B6F5-324B-90F9-45E0297D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2036"/>
            <a:ext cx="10972800" cy="64163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gcdata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CreateSeuratObject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(counts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celseq.data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Loading data into a Seurat object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908499" y="1888761"/>
            <a:ext cx="0" cy="94438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3637" y="2967335"/>
            <a:ext cx="2029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counts matrix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9E3F0-0AEB-74BE-1231-A7507ED3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51" y="3501125"/>
            <a:ext cx="6257594" cy="28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arseMatric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94" t="8287" r="-7894"/>
          <a:stretch/>
        </p:blipFill>
        <p:spPr>
          <a:xfrm>
            <a:off x="1532020" y="1747405"/>
            <a:ext cx="8229600" cy="4202168"/>
          </a:xfrm>
        </p:spPr>
      </p:pic>
      <p:sp>
        <p:nvSpPr>
          <p:cNvPr id="5" name="TextBox 4"/>
          <p:cNvSpPr txBox="1"/>
          <p:nvPr/>
        </p:nvSpPr>
        <p:spPr>
          <a:xfrm>
            <a:off x="2359944" y="6117938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D63B3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Dense matrices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D63B3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638FC-07D7-334D-BA13-57AD075D40E6}"/>
              </a:ext>
            </a:extLst>
          </p:cNvPr>
          <p:cNvSpPr txBox="1"/>
          <p:nvPr/>
        </p:nvSpPr>
        <p:spPr>
          <a:xfrm>
            <a:off x="3422412" y="223148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0E9D9-25DC-F54C-B183-5A5D1CDD3E07}"/>
              </a:ext>
            </a:extLst>
          </p:cNvPr>
          <p:cNvSpPr txBox="1"/>
          <p:nvPr/>
        </p:nvSpPr>
        <p:spPr>
          <a:xfrm rot="5400000">
            <a:off x="5356054" y="4126770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genes</a:t>
            </a: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Storing counts data in dense vs sparse format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9277" y="6117937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D63B3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Sparse matrices</a:t>
            </a:r>
          </a:p>
        </p:txBody>
      </p:sp>
    </p:spTree>
    <p:extLst>
      <p:ext uri="{BB962C8B-B14F-4D97-AF65-F5344CB8AC3E}">
        <p14:creationId xmlns:p14="http://schemas.microsoft.com/office/powerpoint/2010/main" val="1813298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CDA7D-D008-38AD-0C78-AD04FEE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75" y="1409701"/>
            <a:ext cx="10972800" cy="49289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Reviews:</a:t>
            </a:r>
          </a:p>
          <a:p>
            <a:r>
              <a:rPr lang="en-US" dirty="0" err="1"/>
              <a:t>Luecken</a:t>
            </a:r>
            <a:r>
              <a:rPr lang="en-US" dirty="0"/>
              <a:t> M. D. </a:t>
            </a:r>
            <a:r>
              <a:rPr lang="en-US" i="1" dirty="0"/>
              <a:t>et al.</a:t>
            </a:r>
            <a:r>
              <a:rPr lang="en-US" dirty="0"/>
              <a:t> Molecular Systems Biology (2019) 15:e8746.</a:t>
            </a:r>
          </a:p>
          <a:p>
            <a:r>
              <a:rPr lang="en-US" dirty="0"/>
              <a:t>Kiselev C. </a:t>
            </a:r>
            <a:r>
              <a:rPr lang="en-US" i="1" dirty="0"/>
              <a:t>et al.</a:t>
            </a:r>
            <a:r>
              <a:rPr lang="en-US" dirty="0"/>
              <a:t> (2019) Nature Reviews Genetics. 20: 273-282.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Tutorials:</a:t>
            </a:r>
          </a:p>
          <a:p>
            <a:r>
              <a:rPr lang="en-US" dirty="0">
                <a:hlinkClick r:id="rId2"/>
              </a:rPr>
              <a:t>https://satijalab.org/seurat/articles/pbmc3k_tutorial</a:t>
            </a:r>
            <a:endParaRPr lang="en-US" dirty="0"/>
          </a:p>
          <a:p>
            <a:r>
              <a:rPr lang="en-US" dirty="0">
                <a:hlinkClick r:id="rId3"/>
              </a:rPr>
              <a:t>https://scanpy.readthedocs.io/en/stable/tutorials/basics/clustering.html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Software:</a:t>
            </a:r>
          </a:p>
          <a:p>
            <a:r>
              <a:rPr lang="en-US" dirty="0"/>
              <a:t>Single-cell analysis in R:</a:t>
            </a:r>
          </a:p>
          <a:p>
            <a:pPr lvl="1"/>
            <a:r>
              <a:rPr lang="en-US" dirty="0"/>
              <a:t>Seurat: </a:t>
            </a:r>
            <a:r>
              <a:rPr lang="en-US" dirty="0">
                <a:hlinkClick r:id="rId4"/>
              </a:rPr>
              <a:t>https://satijalab.org/seurat/</a:t>
            </a:r>
            <a:r>
              <a:rPr lang="en-US" dirty="0"/>
              <a:t> </a:t>
            </a:r>
          </a:p>
          <a:p>
            <a:r>
              <a:rPr lang="en-US" dirty="0"/>
              <a:t>Single-cell analysis in python:</a:t>
            </a:r>
          </a:p>
          <a:p>
            <a:pPr lvl="1"/>
            <a:r>
              <a:rPr lang="en-US" dirty="0" err="1"/>
              <a:t>Scverse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https://scverse.org/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scanpy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https://scanpy.readthedocs.io/en/stable/</a:t>
            </a:r>
            <a:r>
              <a:rPr lang="en-US" dirty="0"/>
              <a:t> </a:t>
            </a:r>
          </a:p>
        </p:txBody>
      </p:sp>
      <p:sp>
        <p:nvSpPr>
          <p:cNvPr id="4" name="Todays talk">
            <a:extLst>
              <a:ext uri="{FF2B5EF4-FFF2-40B4-BE49-F238E27FC236}">
                <a16:creationId xmlns:a16="http://schemas.microsoft.com/office/drawing/2014/main" id="{77FDF4AD-61C3-B890-1704-EF7B9227B3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Suggested reading</a:t>
            </a:r>
          </a:p>
        </p:txBody>
      </p:sp>
    </p:spTree>
    <p:extLst>
      <p:ext uri="{BB962C8B-B14F-4D97-AF65-F5344CB8AC3E}">
        <p14:creationId xmlns:p14="http://schemas.microsoft.com/office/powerpoint/2010/main" val="19347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446260" y="6568177"/>
            <a:ext cx="26885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Source: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10X</a:t>
            </a:r>
            <a:r>
              <a:rPr kumimoji="0" sz="1800" b="0" i="1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Genomics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6" y="1811772"/>
            <a:ext cx="12134848" cy="2717366"/>
          </a:xfrm>
          <a:prstGeom prst="rect">
            <a:avLst/>
          </a:prstGeom>
        </p:spPr>
      </p:pic>
      <p:sp>
        <p:nvSpPr>
          <p:cNvPr id="5" name="Todays talk">
            <a:extLst>
              <a:ext uri="{FF2B5EF4-FFF2-40B4-BE49-F238E27FC236}">
                <a16:creationId xmlns:a16="http://schemas.microsoft.com/office/drawing/2014/main" id="{B23198E7-2492-397C-6F3C-78D2C87558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gene count matrices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282" y="1248245"/>
            <a:ext cx="10211435" cy="168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primary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output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Illumina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sequencing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instruments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per-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cycle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call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format.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1300" marR="617855" lvl="0" indent="-228600" algn="just" defTabSz="914400" eaLnBrk="1" fontAlgn="auto" latinLnBrk="0" hangingPunct="1">
              <a:lnSpc>
                <a:spcPct val="90600"/>
              </a:lnSpc>
              <a:spcBef>
                <a:spcPts val="15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first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step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convert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these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files.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Steps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include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separating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into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individual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based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their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(demultiplexing)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moving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unique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molecular identifier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(UMI)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from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header.</a:t>
            </a:r>
            <a:endParaRPr lang="en-US" kern="0" dirty="0">
              <a:solidFill>
                <a:sysClr val="windowText" lastClr="000000"/>
              </a:solidFill>
              <a:latin typeface="Avenir Book" panose="02000503020000020003" pitchFamily="2" charset="0"/>
              <a:cs typeface="Trebuchet MS"/>
            </a:endParaRPr>
          </a:p>
          <a:p>
            <a:pPr marL="241300" marR="617855" lvl="0" indent="-228600" algn="just" defTabSz="914400" eaLnBrk="1" fontAlgn="auto" latinLnBrk="0" hangingPunct="1">
              <a:lnSpc>
                <a:spcPct val="90600"/>
              </a:lnSpc>
              <a:spcBef>
                <a:spcPts val="15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Tools:</a:t>
            </a: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cellranger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mkfastq,</a:t>
            </a:r>
            <a:r>
              <a:rPr kumimoji="0" sz="1800" b="0" i="0" u="none" strike="noStrike" kern="0" cap="none" spc="3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bcl2fastq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Convert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917" y="3429000"/>
            <a:ext cx="8454680" cy="2857369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F5923621-19A8-AE63-97AC-43B21A7593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6682E90-ACA5-C635-D5DB-C0B8B5559FC5}"/>
              </a:ext>
            </a:extLst>
          </p:cNvPr>
          <p:cNvSpPr txBox="1"/>
          <p:nvPr/>
        </p:nvSpPr>
        <p:spPr>
          <a:xfrm>
            <a:off x="9446260" y="6568177"/>
            <a:ext cx="26885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Source: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10X</a:t>
            </a:r>
            <a:r>
              <a:rPr kumimoji="0" sz="1800" b="0" i="1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Genomics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6009" y="1684020"/>
            <a:ext cx="11190151" cy="4071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text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contains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data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which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consists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of: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2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identifier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information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about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sequencing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run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cluster.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(the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calls;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A,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C,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T,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N).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separator,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which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simply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plus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(+)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sign.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call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quality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scores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as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phred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scores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 typeface="Trebuchet MS"/>
              <a:buAutoNum type="arabicPeriod"/>
              <a:tabLst/>
              <a:defRPr/>
            </a:pPr>
            <a:endParaRPr kumimoji="0" sz="25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Example</a:t>
            </a:r>
            <a:r>
              <a:rPr kumimoji="0" sz="2000" b="0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2000" b="0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469900" marR="2823210" lvl="0" indent="0" defTabSz="914400" eaLnBrk="1" fontAlgn="auto" latinLnBrk="0" hangingPunct="1">
              <a:lnSpc>
                <a:spcPct val="1239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@HWI-</a:t>
            </a:r>
            <a:r>
              <a:rPr kumimoji="0" sz="15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ST808:130:H0B8YADXX:1:1101:2088:2222:CELL_GGTCCA:UMI_CCCT </a:t>
            </a:r>
            <a:r>
              <a:rPr kumimoji="0" sz="1550" b="0" i="0" u="none" strike="noStrike" kern="0" cap="none" spc="-1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AGGAAGATGGAGGAGAGAAGGCGGTGAAAGAGACCTGTAAAAAGCCACCGN</a:t>
            </a:r>
            <a:endParaRPr kumimoji="0" sz="15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469900" marR="3860165" lvl="0" indent="0" defTabSz="914400" eaLnBrk="1" fontAlgn="auto" latinLnBrk="0" hangingPunct="1">
              <a:lnSpc>
                <a:spcPct val="118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+</a:t>
            </a:r>
            <a:r>
              <a:rPr kumimoji="0" sz="1550" b="0" i="0" u="none" strike="noStrike" kern="0" cap="none" spc="5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 </a:t>
            </a:r>
            <a:r>
              <a:rPr kumimoji="0" sz="15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@@@DDBD&gt;=AFCF+&lt;CAFHDECII:DGGGHGIGGIIIEHGIIIGIIDHII#</a:t>
            </a:r>
            <a:endParaRPr kumimoji="0" sz="15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9820" y="4758748"/>
            <a:ext cx="7839880" cy="1377315"/>
          </a:xfrm>
          <a:custGeom>
            <a:avLst/>
            <a:gdLst/>
            <a:ahLst/>
            <a:cxnLst/>
            <a:rect l="l" t="t" r="r" b="b"/>
            <a:pathLst>
              <a:path w="6908165" h="1377314">
                <a:moveTo>
                  <a:pt x="0" y="229520"/>
                </a:moveTo>
                <a:lnTo>
                  <a:pt x="4663" y="183264"/>
                </a:lnTo>
                <a:lnTo>
                  <a:pt x="18036" y="140180"/>
                </a:lnTo>
                <a:lnTo>
                  <a:pt x="39198" y="101193"/>
                </a:lnTo>
                <a:lnTo>
                  <a:pt x="67224" y="67225"/>
                </a:lnTo>
                <a:lnTo>
                  <a:pt x="101193" y="39198"/>
                </a:lnTo>
                <a:lnTo>
                  <a:pt x="140180" y="18036"/>
                </a:lnTo>
                <a:lnTo>
                  <a:pt x="183263" y="4663"/>
                </a:lnTo>
                <a:lnTo>
                  <a:pt x="229519" y="0"/>
                </a:lnTo>
                <a:lnTo>
                  <a:pt x="6678058" y="0"/>
                </a:lnTo>
                <a:lnTo>
                  <a:pt x="6724314" y="4663"/>
                </a:lnTo>
                <a:lnTo>
                  <a:pt x="6767397" y="18036"/>
                </a:lnTo>
                <a:lnTo>
                  <a:pt x="6806385" y="39198"/>
                </a:lnTo>
                <a:lnTo>
                  <a:pt x="6840353" y="67225"/>
                </a:lnTo>
                <a:lnTo>
                  <a:pt x="6868379" y="101193"/>
                </a:lnTo>
                <a:lnTo>
                  <a:pt x="6889541" y="140180"/>
                </a:lnTo>
                <a:lnTo>
                  <a:pt x="6902915" y="183264"/>
                </a:lnTo>
                <a:lnTo>
                  <a:pt x="6907578" y="229520"/>
                </a:lnTo>
                <a:lnTo>
                  <a:pt x="6907578" y="1147588"/>
                </a:lnTo>
                <a:lnTo>
                  <a:pt x="6902915" y="1193844"/>
                </a:lnTo>
                <a:lnTo>
                  <a:pt x="6889541" y="1236927"/>
                </a:lnTo>
                <a:lnTo>
                  <a:pt x="6868379" y="1275915"/>
                </a:lnTo>
                <a:lnTo>
                  <a:pt x="6840353" y="1309883"/>
                </a:lnTo>
                <a:lnTo>
                  <a:pt x="6806385" y="1337910"/>
                </a:lnTo>
                <a:lnTo>
                  <a:pt x="6767397" y="1359072"/>
                </a:lnTo>
                <a:lnTo>
                  <a:pt x="6724314" y="1372445"/>
                </a:lnTo>
                <a:lnTo>
                  <a:pt x="6678058" y="1377109"/>
                </a:lnTo>
                <a:lnTo>
                  <a:pt x="229519" y="1377109"/>
                </a:lnTo>
                <a:lnTo>
                  <a:pt x="183263" y="1372445"/>
                </a:lnTo>
                <a:lnTo>
                  <a:pt x="140180" y="1359072"/>
                </a:lnTo>
                <a:lnTo>
                  <a:pt x="101193" y="1337910"/>
                </a:lnTo>
                <a:lnTo>
                  <a:pt x="67224" y="1309883"/>
                </a:lnTo>
                <a:lnTo>
                  <a:pt x="39198" y="1275915"/>
                </a:lnTo>
                <a:lnTo>
                  <a:pt x="18036" y="1236927"/>
                </a:lnTo>
                <a:lnTo>
                  <a:pt x="4663" y="1193844"/>
                </a:lnTo>
                <a:lnTo>
                  <a:pt x="0" y="1147588"/>
                </a:lnTo>
                <a:lnTo>
                  <a:pt x="0" y="22952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2972" y="3370826"/>
            <a:ext cx="1224440" cy="397748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FE8CAD03-7ABE-7D99-275B-132ED14CD2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days talk">
            <a:extLst>
              <a:ext uri="{FF2B5EF4-FFF2-40B4-BE49-F238E27FC236}">
                <a16:creationId xmlns:a16="http://schemas.microsoft.com/office/drawing/2014/main" id="{22647905-9444-C81A-E450-365AF86B10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  <p:pic>
        <p:nvPicPr>
          <p:cNvPr id="3" name="Google Shape;178;p6">
            <a:extLst>
              <a:ext uri="{FF2B5EF4-FFF2-40B4-BE49-F238E27FC236}">
                <a16:creationId xmlns:a16="http://schemas.microsoft.com/office/drawing/2014/main" id="{B2E287AF-E3EF-58F8-9546-EA5C4F160D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9;p6">
            <a:extLst>
              <a:ext uri="{FF2B5EF4-FFF2-40B4-BE49-F238E27FC236}">
                <a16:creationId xmlns:a16="http://schemas.microsoft.com/office/drawing/2014/main" id="{350DD3F1-1501-291E-E086-F640A49C5FC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sp>
        <p:nvSpPr>
          <p:cNvPr id="5" name="Google Shape;180;p6">
            <a:extLst>
              <a:ext uri="{FF2B5EF4-FFF2-40B4-BE49-F238E27FC236}">
                <a16:creationId xmlns:a16="http://schemas.microsoft.com/office/drawing/2014/main" id="{C24A62F0-6EB1-F916-B2A9-E73397E2E063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sp>
        <p:nvSpPr>
          <p:cNvPr id="6" name="Google Shape;181;p6">
            <a:extLst>
              <a:ext uri="{FF2B5EF4-FFF2-40B4-BE49-F238E27FC236}">
                <a16:creationId xmlns:a16="http://schemas.microsoft.com/office/drawing/2014/main" id="{12F23A87-9936-D079-E277-D71E069DE731}"/>
              </a:ext>
            </a:extLst>
          </p:cNvPr>
          <p:cNvSpPr txBox="1"/>
          <p:nvPr/>
        </p:nvSpPr>
        <p:spPr>
          <a:xfrm>
            <a:off x="8942125" y="5457513"/>
            <a:ext cx="127213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cxnSp>
        <p:nvCxnSpPr>
          <p:cNvPr id="7" name="Google Shape;182;p6">
            <a:extLst>
              <a:ext uri="{FF2B5EF4-FFF2-40B4-BE49-F238E27FC236}">
                <a16:creationId xmlns:a16="http://schemas.microsoft.com/office/drawing/2014/main" id="{DADA0BD7-E84E-B25A-0273-E1B9D9A6074B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" name="Google Shape;183;p6">
            <a:extLst>
              <a:ext uri="{FF2B5EF4-FFF2-40B4-BE49-F238E27FC236}">
                <a16:creationId xmlns:a16="http://schemas.microsoft.com/office/drawing/2014/main" id="{6DE35D93-A283-5E42-5FB7-6D52ADF9F74D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" name="Google Shape;184;p6">
            <a:extLst>
              <a:ext uri="{FF2B5EF4-FFF2-40B4-BE49-F238E27FC236}">
                <a16:creationId xmlns:a16="http://schemas.microsoft.com/office/drawing/2014/main" id="{F0B968A7-DCE0-15A5-7AAB-15271597D8A6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" name="Google Shape;166;p5">
            <a:extLst>
              <a:ext uri="{FF2B5EF4-FFF2-40B4-BE49-F238E27FC236}">
                <a16:creationId xmlns:a16="http://schemas.microsoft.com/office/drawing/2014/main" id="{2627EC47-375E-6887-826B-28A89D0BF3A2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 (for pooling together multiple samples)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7248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5">
            <a:extLst>
              <a:ext uri="{FF2B5EF4-FFF2-40B4-BE49-F238E27FC236}">
                <a16:creationId xmlns:a16="http://schemas.microsoft.com/office/drawing/2014/main" id="{005E849F-60E7-AC21-26C6-1E2B37D4ECDF}"/>
              </a:ext>
            </a:extLst>
          </p:cNvPr>
          <p:cNvSpPr/>
          <p:nvPr/>
        </p:nvSpPr>
        <p:spPr>
          <a:xfrm>
            <a:off x="152772" y="1357592"/>
            <a:ext cx="1083687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An example of what the reads look like…</a:t>
            </a:r>
            <a:endParaRPr sz="2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3B575-5920-DD89-7EE0-0AA0347AD2D9}"/>
              </a:ext>
            </a:extLst>
          </p:cNvPr>
          <p:cNvGrpSpPr/>
          <p:nvPr/>
        </p:nvGrpSpPr>
        <p:grpSpPr>
          <a:xfrm>
            <a:off x="3135139" y="2009319"/>
            <a:ext cx="4872142" cy="4614447"/>
            <a:chOff x="3045741" y="1247250"/>
            <a:chExt cx="5709685" cy="5407689"/>
          </a:xfrm>
        </p:grpSpPr>
        <p:pic>
          <p:nvPicPr>
            <p:cNvPr id="4" name="Google Shape;248;p11" descr="Image">
              <a:extLst>
                <a:ext uri="{FF2B5EF4-FFF2-40B4-BE49-F238E27FC236}">
                  <a16:creationId xmlns:a16="http://schemas.microsoft.com/office/drawing/2014/main" id="{3B85B8F2-A3FF-7054-ECCE-D89130E532E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253;p11">
              <a:extLst>
                <a:ext uri="{FF2B5EF4-FFF2-40B4-BE49-F238E27FC236}">
                  <a16:creationId xmlns:a16="http://schemas.microsoft.com/office/drawing/2014/main" id="{3B1F3E11-4E56-492D-C16D-2DAA17ECF241}"/>
                </a:ext>
              </a:extLst>
            </p:cNvPr>
            <p:cNvSpPr txBox="1"/>
            <p:nvPr/>
          </p:nvSpPr>
          <p:spPr>
            <a:xfrm>
              <a:off x="3795084" y="1247250"/>
              <a:ext cx="1480565" cy="432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dirty="0"/>
            </a:p>
          </p:txBody>
        </p:sp>
        <p:sp>
          <p:nvSpPr>
            <p:cNvPr id="6" name="Google Shape;254;p11">
              <a:extLst>
                <a:ext uri="{FF2B5EF4-FFF2-40B4-BE49-F238E27FC236}">
                  <a16:creationId xmlns:a16="http://schemas.microsoft.com/office/drawing/2014/main" id="{54118A3C-9B75-CE76-B614-16833BA0F6DD}"/>
                </a:ext>
              </a:extLst>
            </p:cNvPr>
            <p:cNvSpPr txBox="1"/>
            <p:nvPr/>
          </p:nvSpPr>
          <p:spPr>
            <a:xfrm>
              <a:off x="5975186" y="1247250"/>
              <a:ext cx="1480565" cy="432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dirty="0"/>
            </a:p>
          </p:txBody>
        </p:sp>
      </p:grpSp>
      <p:sp>
        <p:nvSpPr>
          <p:cNvPr id="7" name="Google Shape;249;p11">
            <a:extLst>
              <a:ext uri="{FF2B5EF4-FFF2-40B4-BE49-F238E27FC236}">
                <a16:creationId xmlns:a16="http://schemas.microsoft.com/office/drawing/2014/main" id="{317773BA-4FCB-BF0F-A814-6E850DCCD389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20165E8D-928D-3F0C-444A-BDD2D8DA7B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</p:spTree>
    <p:extLst>
      <p:ext uri="{BB962C8B-B14F-4D97-AF65-F5344CB8AC3E}">
        <p14:creationId xmlns:p14="http://schemas.microsoft.com/office/powerpoint/2010/main" val="78629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1353" y="1671828"/>
            <a:ext cx="10052685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0665" marR="5080" lvl="0" indent="-227965" defTabSz="914400" eaLnBrk="1" fontAlgn="auto" latinLnBrk="0" hangingPunct="1">
              <a:lnSpc>
                <a:spcPts val="221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next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step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determine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which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originated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from.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order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do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this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mapped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precompiled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genome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353" y="5198364"/>
            <a:ext cx="10052684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mindful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versions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sources.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Use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the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latest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when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possible.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7865" marR="0" lvl="1" indent="-22860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Human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reference,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GRCh38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(GENCODE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v32/Ensembl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98)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7865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2000" b="0" i="0" u="none" strike="noStrike" kern="0" cap="none" spc="6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Mouse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reference,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6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mm10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(GENCODE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vM23/Ensembl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98)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693" y="3146157"/>
            <a:ext cx="8640128" cy="1129428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2632EC3B-3609-3C74-5002-41FD0CD2DF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2: Alignment to reference genome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14074</TotalTime>
  <Words>2188</Words>
  <Application>Microsoft Macintosh PowerPoint</Application>
  <PresentationFormat>Widescreen</PresentationFormat>
  <Paragraphs>334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Avenir</vt:lpstr>
      <vt:lpstr>Avenir Black</vt:lpstr>
      <vt:lpstr>Avenir Book</vt:lpstr>
      <vt:lpstr>Calibri</vt:lpstr>
      <vt:lpstr>Calibri Light</vt:lpstr>
      <vt:lpstr>Courier New</vt:lpstr>
      <vt:lpstr>Gill Sans</vt:lpstr>
      <vt:lpstr>System Font Regular</vt:lpstr>
      <vt:lpstr>Trebuchet MS</vt:lpstr>
      <vt:lpstr>Office Theme</vt:lpstr>
      <vt:lpstr>1_Office Theme</vt:lpstr>
      <vt:lpstr>2024 HCA Single-Cell Omics in-person Computational and Experimental Design Workshop   Pre-processing and Quality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 for scRNAseq data</dc:title>
  <dc:creator>Microsoft Office User</dc:creator>
  <cp:lastModifiedBy>Son Nguyen</cp:lastModifiedBy>
  <cp:revision>150</cp:revision>
  <dcterms:created xsi:type="dcterms:W3CDTF">2019-02-18T00:05:57Z</dcterms:created>
  <dcterms:modified xsi:type="dcterms:W3CDTF">2024-06-13T20:22:21Z</dcterms:modified>
</cp:coreProperties>
</file>